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slideLayouts/slideLayout1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 id="2147484495" r:id="rId2"/>
    <p:sldMasterId id="2147484545" r:id="rId3"/>
    <p:sldMasterId id="2147484553" r:id="rId4"/>
    <p:sldMasterId id="2147484559" r:id="rId5"/>
  </p:sldMasterIdLst>
  <p:notesMasterIdLst>
    <p:notesMasterId r:id="rId62"/>
  </p:notesMasterIdLst>
  <p:handoutMasterIdLst>
    <p:handoutMasterId r:id="rId63"/>
  </p:handoutMasterIdLst>
  <p:sldIdLst>
    <p:sldId id="1489" r:id="rId6"/>
    <p:sldId id="1699" r:id="rId7"/>
    <p:sldId id="1708" r:id="rId8"/>
    <p:sldId id="1703" r:id="rId9"/>
    <p:sldId id="2658" r:id="rId10"/>
    <p:sldId id="1704" r:id="rId11"/>
    <p:sldId id="1594" r:id="rId12"/>
    <p:sldId id="1705" r:id="rId13"/>
    <p:sldId id="1706" r:id="rId14"/>
    <p:sldId id="1707" r:id="rId15"/>
    <p:sldId id="1671" r:id="rId16"/>
    <p:sldId id="1672" r:id="rId17"/>
    <p:sldId id="1674" r:id="rId18"/>
    <p:sldId id="1675" r:id="rId19"/>
    <p:sldId id="1710" r:id="rId20"/>
    <p:sldId id="1888" r:id="rId21"/>
    <p:sldId id="1677" r:id="rId22"/>
    <p:sldId id="1691" r:id="rId23"/>
    <p:sldId id="1692" r:id="rId24"/>
    <p:sldId id="1693" r:id="rId25"/>
    <p:sldId id="1694" r:id="rId26"/>
    <p:sldId id="1697" r:id="rId27"/>
    <p:sldId id="1711" r:id="rId28"/>
    <p:sldId id="1712" r:id="rId29"/>
    <p:sldId id="1725" r:id="rId30"/>
    <p:sldId id="1689" r:id="rId31"/>
    <p:sldId id="1688" r:id="rId32"/>
    <p:sldId id="1687" r:id="rId33"/>
    <p:sldId id="1686" r:id="rId34"/>
    <p:sldId id="1685" r:id="rId35"/>
    <p:sldId id="1901" r:id="rId36"/>
    <p:sldId id="1679" r:id="rId37"/>
    <p:sldId id="1720" r:id="rId38"/>
    <p:sldId id="1723" r:id="rId39"/>
    <p:sldId id="318" r:id="rId40"/>
    <p:sldId id="1889" r:id="rId41"/>
    <p:sldId id="1841" r:id="rId42"/>
    <p:sldId id="1825" r:id="rId43"/>
    <p:sldId id="1891" r:id="rId44"/>
    <p:sldId id="1892" r:id="rId45"/>
    <p:sldId id="1893" r:id="rId46"/>
    <p:sldId id="1894" r:id="rId47"/>
    <p:sldId id="1895" r:id="rId48"/>
    <p:sldId id="257" r:id="rId49"/>
    <p:sldId id="1724" r:id="rId50"/>
    <p:sldId id="1898" r:id="rId51"/>
    <p:sldId id="1899" r:id="rId52"/>
    <p:sldId id="1900" r:id="rId53"/>
    <p:sldId id="1897" r:id="rId54"/>
    <p:sldId id="1682" r:id="rId55"/>
    <p:sldId id="1683" r:id="rId56"/>
    <p:sldId id="1684" r:id="rId57"/>
    <p:sldId id="1681" r:id="rId58"/>
    <p:sldId id="1700" r:id="rId59"/>
    <p:sldId id="1701" r:id="rId60"/>
    <p:sldId id="1555" r:id="rId6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A0252C9D-1D6B-42F9-BA63-F39DC4D8B635}">
          <p14:sldIdLst>
            <p14:sldId id="1489"/>
          </p14:sldIdLst>
        </p14:section>
        <p14:section name="Agenda" id="{A073DAE3-B461-442F-A3D3-6642BD875E45}">
          <p14:sldIdLst>
            <p14:sldId id="1699"/>
            <p14:sldId id="1708"/>
          </p14:sldIdLst>
        </p14:section>
        <p14:section name="Data Collection" id="{9DE1D041-57AF-4052-8E45-6E554D89EB26}">
          <p14:sldIdLst>
            <p14:sldId id="1703"/>
            <p14:sldId id="2658"/>
            <p14:sldId id="1704"/>
            <p14:sldId id="1594"/>
            <p14:sldId id="1705"/>
            <p14:sldId id="1706"/>
          </p14:sldIdLst>
        </p14:section>
        <p14:section name="Deployment Process" id="{5BD83D8E-866C-45A3-8CBE-B609260A5C10}">
          <p14:sldIdLst>
            <p14:sldId id="1707"/>
            <p14:sldId id="1671"/>
            <p14:sldId id="1672"/>
            <p14:sldId id="1674"/>
            <p14:sldId id="1675"/>
          </p14:sldIdLst>
        </p14:section>
        <p14:section name="Installation" id="{938C1061-911F-4E2D-8672-429F02F4EB3F}">
          <p14:sldIdLst>
            <p14:sldId id="1710"/>
            <p14:sldId id="1888"/>
            <p14:sldId id="1677"/>
            <p14:sldId id="1691"/>
            <p14:sldId id="1692"/>
            <p14:sldId id="1693"/>
            <p14:sldId id="1694"/>
          </p14:sldIdLst>
        </p14:section>
        <p14:section name="Stack ReRun" id="{2C40258B-5689-48DA-B410-DA186C8A025F}">
          <p14:sldIdLst>
            <p14:sldId id="1697"/>
          </p14:sldIdLst>
        </p14:section>
        <p14:section name="Post Deployment" id="{0210B839-9825-4953-BB5B-8A5DD2E31C1D}">
          <p14:sldIdLst>
            <p14:sldId id="1711"/>
            <p14:sldId id="1712"/>
            <p14:sldId id="1725"/>
            <p14:sldId id="1689"/>
            <p14:sldId id="1688"/>
            <p14:sldId id="1687"/>
            <p14:sldId id="1686"/>
            <p14:sldId id="1685"/>
            <p14:sldId id="1901"/>
            <p14:sldId id="1679"/>
            <p14:sldId id="1720"/>
            <p14:sldId id="1723"/>
            <p14:sldId id="318"/>
            <p14:sldId id="1889"/>
            <p14:sldId id="1841"/>
            <p14:sldId id="1825"/>
            <p14:sldId id="1891"/>
            <p14:sldId id="1892"/>
            <p14:sldId id="1893"/>
            <p14:sldId id="1894"/>
            <p14:sldId id="1895"/>
            <p14:sldId id="257"/>
            <p14:sldId id="1724"/>
            <p14:sldId id="1898"/>
            <p14:sldId id="1899"/>
            <p14:sldId id="1900"/>
            <p14:sldId id="1897"/>
            <p14:sldId id="1682"/>
            <p14:sldId id="1683"/>
            <p14:sldId id="1684"/>
            <p14:sldId id="1681"/>
          </p14:sldIdLst>
        </p14:section>
        <p14:section name="Conclusion" id="{7EBF7387-3079-4248-89A0-0AA300D33B53}">
          <p14:sldIdLst>
            <p14:sldId id="1700"/>
            <p14:sldId id="1701"/>
          </p14:sldIdLst>
        </p14:section>
        <p14:section name="Appendix" id="{F2953DCD-F1FB-4CBA-95C0-10FCF6895157}">
          <p14:sldIdLst>
            <p14:sldId id="155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Author" initials="A" lastIdx="0" clrIdx="7"/>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78D7"/>
    <a:srgbClr val="FFFFFF"/>
    <a:srgbClr val="353535"/>
    <a:srgbClr val="000000"/>
    <a:srgbClr val="FF8C00"/>
    <a:srgbClr val="D83B01"/>
    <a:srgbClr val="FFB900"/>
    <a:srgbClr val="107C10"/>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2E228A-6A5B-48C3-857D-884BADCDC509}" v="2" dt="2020-03-05T18:43:14.6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15" autoAdjust="0"/>
    <p:restoredTop sz="70172" autoAdjust="0"/>
  </p:normalViewPr>
  <p:slideViewPr>
    <p:cSldViewPr snapToGrid="0">
      <p:cViewPr varScale="1">
        <p:scale>
          <a:sx n="82" d="100"/>
          <a:sy n="82" d="100"/>
        </p:scale>
        <p:origin x="585" y="51"/>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0" d="100"/>
        <a:sy n="50" d="100"/>
      </p:scale>
      <p:origin x="0" y="-639"/>
    </p:cViewPr>
  </p:sorterViewPr>
  <p:notesViewPr>
    <p:cSldViewPr snapToGrid="0" showGuides="1">
      <p:cViewPr varScale="1">
        <p:scale>
          <a:sx n="78" d="100"/>
          <a:sy n="78" d="100"/>
        </p:scale>
        <p:origin x="2766" y="57"/>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viewProps" Target="viewProps.xml"/><Relationship Id="rId5" Type="http://schemas.openxmlformats.org/officeDocument/2006/relationships/slideMaster" Target="slideMasters/slideMaster5.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commentAuthors" Target="commentAuthors.xml"/><Relationship Id="rId69" Type="http://schemas.microsoft.com/office/2015/10/relationships/revisionInfo" Target="revisionInfo.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3/5/2020 1:43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3/5/2020 1:37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56C2EDE2-D073-4F7E-A469-E134256712C5}" type="datetime8">
              <a:rPr lang="en-US" smtClean="0"/>
              <a:t>3/5/2020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5" name="Footer Placeholder 4"/>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743785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F1DD190-47F2-4EC2-A20D-7847072E60CD}"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21564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9F52A-2DB2-4F52-972B-0A3589E8FBCF}" type="slidenum">
              <a:rPr lang="en-US" smtClean="0"/>
              <a:t>11</a:t>
            </a:fld>
            <a:endParaRPr lang="en-US"/>
          </a:p>
        </p:txBody>
      </p:sp>
    </p:spTree>
    <p:extLst>
      <p:ext uri="{BB962C8B-B14F-4D97-AF65-F5344CB8AC3E}">
        <p14:creationId xmlns:p14="http://schemas.microsoft.com/office/powerpoint/2010/main" val="6454047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de-DE" sz="800" kern="1200" dirty="0">
              <a:solidFill>
                <a:schemeClr val="tx2"/>
              </a:solidFill>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CCC2D59D-5DD6-4F1A-A8A8-4776E188FEA9}" type="slidenum">
              <a:rPr lang="de-DE" smtClean="0"/>
              <a:t>12</a:t>
            </a:fld>
            <a:endParaRPr lang="de-DE"/>
          </a:p>
        </p:txBody>
      </p:sp>
    </p:spTree>
    <p:extLst>
      <p:ext uri="{BB962C8B-B14F-4D97-AF65-F5344CB8AC3E}">
        <p14:creationId xmlns:p14="http://schemas.microsoft.com/office/powerpoint/2010/main" val="33639741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C2D59D-5DD6-4F1A-A8A8-4776E188FEA9}" type="slidenum">
              <a:rPr lang="de-DE" smtClean="0"/>
              <a:t>13</a:t>
            </a:fld>
            <a:endParaRPr lang="de-DE"/>
          </a:p>
        </p:txBody>
      </p:sp>
    </p:spTree>
    <p:extLst>
      <p:ext uri="{BB962C8B-B14F-4D97-AF65-F5344CB8AC3E}">
        <p14:creationId xmlns:p14="http://schemas.microsoft.com/office/powerpoint/2010/main" val="40183161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9F52A-2DB2-4F52-972B-0A3589E8FBCF}" type="slidenum">
              <a:rPr lang="en-US" smtClean="0"/>
              <a:t>14</a:t>
            </a:fld>
            <a:endParaRPr lang="en-US"/>
          </a:p>
        </p:txBody>
      </p:sp>
    </p:spTree>
    <p:extLst>
      <p:ext uri="{BB962C8B-B14F-4D97-AF65-F5344CB8AC3E}">
        <p14:creationId xmlns:p14="http://schemas.microsoft.com/office/powerpoint/2010/main" val="32951890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F1DD190-47F2-4EC2-A20D-7847072E60CD}"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320674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3/5/2020 1:42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760400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endParaRPr lang="en-US" dirty="0"/>
          </a:p>
        </p:txBody>
      </p:sp>
      <p:sp>
        <p:nvSpPr>
          <p:cNvPr id="4" name="Slide Number Placeholder 3"/>
          <p:cNvSpPr>
            <a:spLocks noGrp="1"/>
          </p:cNvSpPr>
          <p:nvPr>
            <p:ph type="sldNum" sz="quarter" idx="10"/>
          </p:nvPr>
        </p:nvSpPr>
        <p:spPr/>
        <p:txBody>
          <a:bodyPr/>
          <a:lstStyle/>
          <a:p>
            <a:fld id="{CCC2D59D-5DD6-4F1A-A8A8-4776E188FEA9}" type="slidenum">
              <a:rPr lang="de-DE" smtClean="0"/>
              <a:t>17</a:t>
            </a:fld>
            <a:endParaRPr lang="de-DE"/>
          </a:p>
        </p:txBody>
      </p:sp>
    </p:spTree>
    <p:extLst>
      <p:ext uri="{BB962C8B-B14F-4D97-AF65-F5344CB8AC3E}">
        <p14:creationId xmlns:p14="http://schemas.microsoft.com/office/powerpoint/2010/main" val="4885705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9F52A-2DB2-4F52-972B-0A3589E8FBCF}" type="slidenum">
              <a:rPr lang="en-US" smtClean="0"/>
              <a:t>18</a:t>
            </a:fld>
            <a:endParaRPr lang="en-US"/>
          </a:p>
        </p:txBody>
      </p:sp>
    </p:spTree>
    <p:extLst>
      <p:ext uri="{BB962C8B-B14F-4D97-AF65-F5344CB8AC3E}">
        <p14:creationId xmlns:p14="http://schemas.microsoft.com/office/powerpoint/2010/main" val="15682686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CCC2D59D-5DD6-4F1A-A8A8-4776E188FEA9}" type="slidenum">
              <a:rPr lang="de-DE" smtClean="0"/>
              <a:t>19</a:t>
            </a:fld>
            <a:endParaRPr lang="de-DE"/>
          </a:p>
        </p:txBody>
      </p:sp>
    </p:spTree>
    <p:extLst>
      <p:ext uri="{BB962C8B-B14F-4D97-AF65-F5344CB8AC3E}">
        <p14:creationId xmlns:p14="http://schemas.microsoft.com/office/powerpoint/2010/main" val="42263519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B5568C-11AE-48B7-9B16-C02677ED33D1}"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3/5/2020 1:38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Tree>
    <p:extLst>
      <p:ext uri="{BB962C8B-B14F-4D97-AF65-F5344CB8AC3E}">
        <p14:creationId xmlns:p14="http://schemas.microsoft.com/office/powerpoint/2010/main" val="19416978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9F52A-2DB2-4F52-972B-0A3589E8FBCF}" type="slidenum">
              <a:rPr lang="en-US" smtClean="0"/>
              <a:t>20</a:t>
            </a:fld>
            <a:endParaRPr lang="en-US"/>
          </a:p>
        </p:txBody>
      </p:sp>
    </p:spTree>
    <p:extLst>
      <p:ext uri="{BB962C8B-B14F-4D97-AF65-F5344CB8AC3E}">
        <p14:creationId xmlns:p14="http://schemas.microsoft.com/office/powerpoint/2010/main" val="1348924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9F52A-2DB2-4F52-972B-0A3589E8FBCF}" type="slidenum">
              <a:rPr lang="en-US" smtClean="0"/>
              <a:t>21</a:t>
            </a:fld>
            <a:endParaRPr lang="en-US"/>
          </a:p>
        </p:txBody>
      </p:sp>
    </p:spTree>
    <p:extLst>
      <p:ext uri="{BB962C8B-B14F-4D97-AF65-F5344CB8AC3E}">
        <p14:creationId xmlns:p14="http://schemas.microsoft.com/office/powerpoint/2010/main" val="20236243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CCC2D59D-5DD6-4F1A-A8A8-4776E188FEA9}" type="slidenum">
              <a:rPr lang="de-DE" smtClean="0"/>
              <a:t>22</a:t>
            </a:fld>
            <a:endParaRPr lang="de-DE"/>
          </a:p>
        </p:txBody>
      </p:sp>
    </p:spTree>
    <p:extLst>
      <p:ext uri="{BB962C8B-B14F-4D97-AF65-F5344CB8AC3E}">
        <p14:creationId xmlns:p14="http://schemas.microsoft.com/office/powerpoint/2010/main" val="7709416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F1DD190-47F2-4EC2-A20D-7847072E60CD}"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137985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5853774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C2D59D-5DD6-4F1A-A8A8-4776E188FEA9}" type="slidenum">
              <a:rPr lang="de-DE" smtClean="0"/>
              <a:t>25</a:t>
            </a:fld>
            <a:endParaRPr lang="de-DE"/>
          </a:p>
        </p:txBody>
      </p:sp>
    </p:spTree>
    <p:extLst>
      <p:ext uri="{BB962C8B-B14F-4D97-AF65-F5344CB8AC3E}">
        <p14:creationId xmlns:p14="http://schemas.microsoft.com/office/powerpoint/2010/main" val="27009320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C2D59D-5DD6-4F1A-A8A8-4776E188FEA9}" type="slidenum">
              <a:rPr lang="de-DE" smtClean="0"/>
              <a:t>26</a:t>
            </a:fld>
            <a:endParaRPr lang="de-DE"/>
          </a:p>
        </p:txBody>
      </p:sp>
    </p:spTree>
    <p:extLst>
      <p:ext uri="{BB962C8B-B14F-4D97-AF65-F5344CB8AC3E}">
        <p14:creationId xmlns:p14="http://schemas.microsoft.com/office/powerpoint/2010/main" val="828628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CCC2D59D-5DD6-4F1A-A8A8-4776E188FEA9}" type="slidenum">
              <a:rPr lang="de-DE" smtClean="0"/>
              <a:t>27</a:t>
            </a:fld>
            <a:endParaRPr lang="de-DE"/>
          </a:p>
        </p:txBody>
      </p:sp>
    </p:spTree>
    <p:extLst>
      <p:ext uri="{BB962C8B-B14F-4D97-AF65-F5344CB8AC3E}">
        <p14:creationId xmlns:p14="http://schemas.microsoft.com/office/powerpoint/2010/main" val="40336645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C2D59D-5DD6-4F1A-A8A8-4776E188FEA9}" type="slidenum">
              <a:rPr lang="de-DE" smtClean="0"/>
              <a:t>28</a:t>
            </a:fld>
            <a:endParaRPr lang="de-DE"/>
          </a:p>
        </p:txBody>
      </p:sp>
    </p:spTree>
    <p:extLst>
      <p:ext uri="{BB962C8B-B14F-4D97-AF65-F5344CB8AC3E}">
        <p14:creationId xmlns:p14="http://schemas.microsoft.com/office/powerpoint/2010/main" val="31745834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C2D59D-5DD6-4F1A-A8A8-4776E188FEA9}" type="slidenum">
              <a:rPr lang="de-DE" smtClean="0"/>
              <a:t>29</a:t>
            </a:fld>
            <a:endParaRPr lang="de-DE"/>
          </a:p>
        </p:txBody>
      </p:sp>
    </p:spTree>
    <p:extLst>
      <p:ext uri="{BB962C8B-B14F-4D97-AF65-F5344CB8AC3E}">
        <p14:creationId xmlns:p14="http://schemas.microsoft.com/office/powerpoint/2010/main" val="3818545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5A8432B-5E68-416F-8060-77044B5A97E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23942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C2D59D-5DD6-4F1A-A8A8-4776E188FEA9}" type="slidenum">
              <a:rPr lang="de-DE" smtClean="0"/>
              <a:t>30</a:t>
            </a:fld>
            <a:endParaRPr lang="de-DE"/>
          </a:p>
        </p:txBody>
      </p:sp>
    </p:spTree>
    <p:extLst>
      <p:ext uri="{BB962C8B-B14F-4D97-AF65-F5344CB8AC3E}">
        <p14:creationId xmlns:p14="http://schemas.microsoft.com/office/powerpoint/2010/main" val="994056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CCC2D59D-5DD6-4F1A-A8A8-4776E188FEA9}" type="slidenum">
              <a:rPr lang="de-DE" smtClean="0"/>
              <a:t>32</a:t>
            </a:fld>
            <a:endParaRPr lang="de-DE"/>
          </a:p>
        </p:txBody>
      </p:sp>
    </p:spTree>
    <p:extLst>
      <p:ext uri="{BB962C8B-B14F-4D97-AF65-F5344CB8AC3E}">
        <p14:creationId xmlns:p14="http://schemas.microsoft.com/office/powerpoint/2010/main" val="1308247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D7B9D4F-5F19-438C-92E8-037C6AE8F87D}" type="slidenum">
              <a:rPr lang="en-US" smtClean="0"/>
              <a:t>33</a:t>
            </a:fld>
            <a:endParaRPr lang="en-US"/>
          </a:p>
        </p:txBody>
      </p:sp>
    </p:spTree>
    <p:extLst>
      <p:ext uri="{BB962C8B-B14F-4D97-AF65-F5344CB8AC3E}">
        <p14:creationId xmlns:p14="http://schemas.microsoft.com/office/powerpoint/2010/main" val="30175398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D7B9D4F-5F19-438C-92E8-037C6AE8F87D}" type="slidenum">
              <a:rPr lang="en-US" smtClean="0"/>
              <a:t>34</a:t>
            </a:fld>
            <a:endParaRPr lang="en-US"/>
          </a:p>
        </p:txBody>
      </p:sp>
    </p:spTree>
    <p:extLst>
      <p:ext uri="{BB962C8B-B14F-4D97-AF65-F5344CB8AC3E}">
        <p14:creationId xmlns:p14="http://schemas.microsoft.com/office/powerpoint/2010/main" val="5681950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375777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3/5/2020 1:42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17280574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66612" rtl="0" eaLnBrk="1" fontAlgn="auto" latinLnBrk="0" hangingPunct="1">
              <a:lnSpc>
                <a:spcPct val="100000"/>
              </a:lnSpc>
              <a:spcBef>
                <a:spcPts val="0"/>
              </a:spcBef>
              <a:spcAft>
                <a:spcPts val="0"/>
              </a:spcAft>
              <a:buClrTx/>
              <a:buSzTx/>
              <a:buFontTx/>
              <a:buNone/>
              <a:tabLst/>
              <a:defRPr/>
            </a:pPr>
            <a:fld id="{1E5CFE9B-046D-496B-926F-D49E125F255D}" type="slidenum">
              <a:rPr kumimoji="0" lang="en-US" sz="13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66612" rtl="0" eaLnBrk="1" fontAlgn="auto" latinLnBrk="0" hangingPunct="1">
                <a:lnSpc>
                  <a:spcPct val="100000"/>
                </a:lnSpc>
                <a:spcBef>
                  <a:spcPts val="0"/>
                </a:spcBef>
                <a:spcAft>
                  <a:spcPts val="0"/>
                </a:spcAft>
                <a:buClrTx/>
                <a:buSzTx/>
                <a:buFontTx/>
                <a:buNone/>
                <a:tabLst/>
                <a:defRPr/>
              </a:pPr>
              <a:t>37</a:t>
            </a:fld>
            <a:endParaRPr kumimoji="0" lang="en-US"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99749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3/5/2020 1:42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309007130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3/5/2020 1:42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278762377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3/5/2020 1:42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3473418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F1DD190-47F2-4EC2-A20D-7847072E60CD}"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1:39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024883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3/5/2020 1:42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44</a:t>
            </a:fld>
            <a:endParaRPr lang="en-US" dirty="0"/>
          </a:p>
        </p:txBody>
      </p:sp>
    </p:spTree>
    <p:extLst>
      <p:ext uri="{BB962C8B-B14F-4D97-AF65-F5344CB8AC3E}">
        <p14:creationId xmlns:p14="http://schemas.microsoft.com/office/powerpoint/2010/main" val="41925444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FD545570-6992-4320-BEFC-9262493433E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5962895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3/5/2020 1:42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46</a:t>
            </a:fld>
            <a:endParaRPr lang="en-US" dirty="0"/>
          </a:p>
        </p:txBody>
      </p:sp>
    </p:spTree>
    <p:extLst>
      <p:ext uri="{BB962C8B-B14F-4D97-AF65-F5344CB8AC3E}">
        <p14:creationId xmlns:p14="http://schemas.microsoft.com/office/powerpoint/2010/main" val="11389433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FD545570-6992-4320-BEFC-9262493433E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4097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C2D59D-5DD6-4F1A-A8A8-4776E188FEA9}" type="slidenum">
              <a:rPr lang="de-DE" smtClean="0"/>
              <a:t>50</a:t>
            </a:fld>
            <a:endParaRPr lang="de-DE"/>
          </a:p>
        </p:txBody>
      </p:sp>
    </p:spTree>
    <p:extLst>
      <p:ext uri="{BB962C8B-B14F-4D97-AF65-F5344CB8AC3E}">
        <p14:creationId xmlns:p14="http://schemas.microsoft.com/office/powerpoint/2010/main" val="204212885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C2D59D-5DD6-4F1A-A8A8-4776E188FEA9}" type="slidenum">
              <a:rPr lang="de-DE" smtClean="0"/>
              <a:t>51</a:t>
            </a:fld>
            <a:endParaRPr lang="de-DE"/>
          </a:p>
        </p:txBody>
      </p:sp>
    </p:spTree>
    <p:extLst>
      <p:ext uri="{BB962C8B-B14F-4D97-AF65-F5344CB8AC3E}">
        <p14:creationId xmlns:p14="http://schemas.microsoft.com/office/powerpoint/2010/main" val="324475388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C2D59D-5DD6-4F1A-A8A8-4776E188FEA9}" type="slidenum">
              <a:rPr lang="de-DE" smtClean="0"/>
              <a:t>52</a:t>
            </a:fld>
            <a:endParaRPr lang="de-DE"/>
          </a:p>
        </p:txBody>
      </p:sp>
    </p:spTree>
    <p:extLst>
      <p:ext uri="{BB962C8B-B14F-4D97-AF65-F5344CB8AC3E}">
        <p14:creationId xmlns:p14="http://schemas.microsoft.com/office/powerpoint/2010/main" val="203929931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C2D59D-5DD6-4F1A-A8A8-4776E188FEA9}" type="slidenum">
              <a:rPr lang="de-DE" smtClean="0"/>
              <a:t>53</a:t>
            </a:fld>
            <a:endParaRPr lang="de-DE"/>
          </a:p>
        </p:txBody>
      </p:sp>
    </p:spTree>
    <p:extLst>
      <p:ext uri="{BB962C8B-B14F-4D97-AF65-F5344CB8AC3E}">
        <p14:creationId xmlns:p14="http://schemas.microsoft.com/office/powerpoint/2010/main" val="307045503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FD545570-6992-4320-BEFC-9262493433E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0249703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2F5416D-752F-4A27-A7A5-0CB5FC0CFE2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27335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3/5/2020 1:39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782322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56</a:t>
            </a:fld>
            <a:endParaRPr lang="en-US" dirty="0"/>
          </a:p>
        </p:txBody>
      </p:sp>
    </p:spTree>
    <p:extLst>
      <p:ext uri="{BB962C8B-B14F-4D97-AF65-F5344CB8AC3E}">
        <p14:creationId xmlns:p14="http://schemas.microsoft.com/office/powerpoint/2010/main" val="1235361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5A8432B-5E68-416F-8060-77044B5A97E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6043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3/5/2020 1:39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42010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5A8432B-5E68-416F-8060-77044B5A97E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94192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5A8432B-5E68-416F-8060-77044B5A97E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44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6475" cy="6995517"/>
          </a:xfrm>
          <a:prstGeom prst="rect">
            <a:avLst/>
          </a:prstGeom>
        </p:spPr>
      </p:pic>
      <p:pic>
        <p:nvPicPr>
          <p:cNvPr id="10" name="MS logo gray - 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
        <p:nvSpPr>
          <p:cNvPr id="4" name="Rectangle 3"/>
          <p:cNvSpPr/>
          <p:nvPr userDrawn="1"/>
        </p:nvSpPr>
        <p:spPr bwMode="auto">
          <a:xfrm>
            <a:off x="274702" y="2119177"/>
            <a:ext cx="6400800" cy="3657600"/>
          </a:xfrm>
          <a:prstGeom prst="rect">
            <a:avLst/>
          </a:prstGeom>
          <a:solidFill>
            <a:srgbClr val="FFFFFF">
              <a:alpha val="68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7"/>
            <a:ext cx="6400736" cy="1828800"/>
          </a:xfrm>
          <a:noFill/>
        </p:spPr>
        <p:txBody>
          <a:bodyPr lIns="146304" tIns="91440" rIns="146304" bIns="91440" anchor="t" anchorCtr="0"/>
          <a:lstStyle>
            <a:lvl1pPr>
              <a:defRPr sz="4800" spc="-100" baseline="0">
                <a:gradFill>
                  <a:gsLst>
                    <a:gs pos="18471">
                      <a:srgbClr val="353535"/>
                    </a:gs>
                    <a:gs pos="46000">
                      <a:srgbClr val="353535"/>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2"/>
            <a:ext cx="6402388" cy="664797"/>
          </a:xfrm>
        </p:spPr>
        <p:txBody>
          <a:bodyPr wrap="square" lIns="164592" tIns="109728" rIns="164592" bIns="109728">
            <a:spAutoFit/>
          </a:bodyPr>
          <a:lstStyle>
            <a:lvl1pPr marL="0" indent="0">
              <a:spcBef>
                <a:spcPts val="0"/>
              </a:spcBef>
              <a:buNone/>
              <a:defRPr sz="3200">
                <a:gradFill>
                  <a:gsLst>
                    <a:gs pos="18471">
                      <a:srgbClr val="353535"/>
                    </a:gs>
                    <a:gs pos="46000">
                      <a:srgbClr val="353535"/>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409011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906331"/>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57440629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363596"/>
          </a:xfrm>
        </p:spPr>
        <p:txBody>
          <a:bodyPr>
            <a:spAutoFit/>
          </a:bodyPr>
          <a:lstStyle>
            <a:lvl1pPr>
              <a:defRPr sz="39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735771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96790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19224291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1220709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682463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2354277"/>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6451232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2025170"/>
          </a:xfrm>
        </p:spPr>
        <p:txBody>
          <a:bodyPr>
            <a:spAutoFit/>
          </a:bodyPr>
          <a:lstStyle>
            <a:lvl1pPr>
              <a:defRPr sz="35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9255729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1353329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9263143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2266646"/>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715365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117375"/>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2117375"/>
          </a:xfrm>
        </p:spPr>
        <p:txBody>
          <a:bodyPr wrap="square">
            <a:spAutoFit/>
          </a:bodyPr>
          <a:lstStyle>
            <a:lvl1pPr marL="287282" indent="-287282">
              <a:spcBef>
                <a:spcPts val="1224"/>
              </a:spcBef>
              <a:buClr>
                <a:schemeClr val="tx1"/>
              </a:buClr>
              <a:buFont typeface="Arial" pitchFamily="34" charset="0"/>
              <a:buChar char="•"/>
              <a:defRPr sz="31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252679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mp; body with bullets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42881"/>
            <a:ext cx="11567160" cy="1128514"/>
          </a:xfrm>
        </p:spPr>
        <p:txBody>
          <a:bodyPr wrap="square" lIns="0" tIns="0" rIns="0" bIns="0">
            <a:spAutoFit/>
          </a:bodyPr>
          <a:lstStyle>
            <a:lvl1pPr marL="285750" indent="-285750">
              <a:lnSpc>
                <a:spcPct val="100000"/>
              </a:lnSpc>
              <a:spcBef>
                <a:spcPts val="0"/>
              </a:spcBef>
              <a:spcAft>
                <a:spcPts val="1400"/>
              </a:spcAft>
              <a:buFont typeface="Arial" panose="020B0604020202020204" pitchFamily="34" charset="0"/>
              <a:buChar char="•"/>
              <a:defRPr sz="1800" b="0" i="0">
                <a:solidFill>
                  <a:srgbClr val="000000"/>
                </a:solidFill>
                <a:latin typeface="+mj-lt"/>
              </a:defRPr>
            </a:lvl1pPr>
            <a:lvl2pPr marL="514350" indent="-285750">
              <a:lnSpc>
                <a:spcPct val="100000"/>
              </a:lnSpc>
              <a:spcBef>
                <a:spcPts val="0"/>
              </a:spcBef>
              <a:spcAft>
                <a:spcPts val="1400"/>
              </a:spcAft>
              <a:buFont typeface="Arial" panose="020B0604020202020204" pitchFamily="34" charset="0"/>
              <a:buChar char="•"/>
              <a:defRPr sz="1800">
                <a:solidFill>
                  <a:srgbClr val="000000"/>
                </a:solidFill>
              </a:defRPr>
            </a:lvl2pPr>
            <a:lvl3pPr marL="742950" indent="-285750">
              <a:lnSpc>
                <a:spcPct val="100000"/>
              </a:lnSpc>
              <a:spcBef>
                <a:spcPts val="0"/>
              </a:spcBef>
              <a:spcAft>
                <a:spcPts val="1400"/>
              </a:spcAft>
              <a:buFont typeface="Arial" panose="020B0604020202020204" pitchFamily="34" charset="0"/>
              <a:buChar char="•"/>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 (with bullets)</a:t>
            </a:r>
          </a:p>
        </p:txBody>
      </p:sp>
    </p:spTree>
    <p:extLst>
      <p:ext uri="{BB962C8B-B14F-4D97-AF65-F5344CB8AC3E}">
        <p14:creationId xmlns:p14="http://schemas.microsoft.com/office/powerpoint/2010/main" val="2541294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46272507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7E09E-98D9-491A-B4F3-F7899E7C89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44C3F3-6320-45BD-AE77-F710EF81510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58EAB-9B95-4E2C-987B-31DE0051E059}"/>
              </a:ext>
            </a:extLst>
          </p:cNvPr>
          <p:cNvSpPr>
            <a:spLocks noGrp="1"/>
          </p:cNvSpPr>
          <p:nvPr>
            <p:ph type="dt" sz="half" idx="10"/>
          </p:nvPr>
        </p:nvSpPr>
        <p:spPr/>
        <p:txBody>
          <a:bodyPr/>
          <a:lstStyle/>
          <a:p>
            <a:fld id="{B9E153DE-9AF0-4D8E-97A1-44590AD100F7}" type="datetimeFigureOut">
              <a:rPr lang="en-US" smtClean="0"/>
              <a:t>3/5/2020</a:t>
            </a:fld>
            <a:endParaRPr lang="en-US" dirty="0"/>
          </a:p>
        </p:txBody>
      </p:sp>
      <p:sp>
        <p:nvSpPr>
          <p:cNvPr id="5" name="Footer Placeholder 4">
            <a:extLst>
              <a:ext uri="{FF2B5EF4-FFF2-40B4-BE49-F238E27FC236}">
                <a16:creationId xmlns:a16="http://schemas.microsoft.com/office/drawing/2014/main" id="{A49BF2EA-9C82-46E3-930C-3C3542B3D0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7012B2-BC37-4C12-9A2C-6F5849F85D99}"/>
              </a:ext>
            </a:extLst>
          </p:cNvPr>
          <p:cNvSpPr>
            <a:spLocks noGrp="1"/>
          </p:cNvSpPr>
          <p:nvPr>
            <p:ph type="sldNum" sz="quarter" idx="12"/>
          </p:nvPr>
        </p:nvSpPr>
        <p:spPr/>
        <p:txBody>
          <a:bodyPr/>
          <a:lstStyle/>
          <a:p>
            <a:fld id="{CEB19C18-2B37-4494-B15E-79C19CE032F2}" type="slidenum">
              <a:rPr lang="en-US" smtClean="0"/>
              <a:t>‹#›</a:t>
            </a:fld>
            <a:endParaRPr lang="en-US"/>
          </a:p>
        </p:txBody>
      </p:sp>
    </p:spTree>
    <p:extLst>
      <p:ext uri="{BB962C8B-B14F-4D97-AF65-F5344CB8AC3E}">
        <p14:creationId xmlns:p14="http://schemas.microsoft.com/office/powerpoint/2010/main" val="15300433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473" r:id="rId1"/>
    <p:sldLayoutId id="2147484263" r:id="rId2"/>
    <p:sldLayoutId id="2147484517" r:id="rId3"/>
    <p:sldLayoutId id="2147484537" r:id="rId4"/>
    <p:sldLayoutId id="2147484542" r:id="rId5"/>
    <p:sldLayoutId id="2147484543" r:id="rId6"/>
    <p:sldLayoutId id="2147484561" r:id="rId7"/>
    <p:sldLayoutId id="2147484562" r:id="rId8"/>
    <p:sldLayoutId id="2147484563" r:id="rId9"/>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69" userDrawn="1">
          <p15:clr>
            <a:srgbClr val="C35EA4"/>
          </p15:clr>
        </p15:guide>
        <p15:guide id="17" pos="7565" userDrawn="1">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05544715"/>
      </p:ext>
    </p:extLst>
  </p:cSld>
  <p:clrMap bg1="dk1" tx1="lt1" bg2="dk2" tx2="lt2" accent1="accent1" accent2="accent2" accent3="accent3" accent4="accent4" accent5="accent5" accent6="accent6" hlink="hlink" folHlink="folHlink"/>
  <p:sldLayoutIdLst>
    <p:sldLayoutId id="2147484507" r:id="rId1"/>
    <p:sldLayoutId id="2147484540" r:id="rId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92787119"/>
      </p:ext>
    </p:extLst>
  </p:cSld>
  <p:clrMap bg1="lt1" tx1="dk1" bg2="lt2" tx2="dk2" accent1="accent1" accent2="accent2" accent3="accent3" accent4="accent4" accent5="accent5" accent6="accent6" hlink="hlink" folHlink="folHlink"/>
  <p:sldLayoutIdLst>
    <p:sldLayoutId id="2147484547" r:id="rId1"/>
    <p:sldLayoutId id="2147484548" r:id="rId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98068922"/>
      </p:ext>
    </p:extLst>
  </p:cSld>
  <p:clrMap bg1="lt1" tx1="dk1" bg2="lt2" tx2="dk2" accent1="accent1" accent2="accent2" accent3="accent3" accent4="accent4" accent5="accent5" accent6="accent6" hlink="hlink" folHlink="folHlink"/>
  <p:sldLayoutIdLst>
    <p:sldLayoutId id="2147484554" r:id="rId1"/>
    <p:sldLayoutId id="2147484556" r:id="rId2"/>
    <p:sldLayoutId id="2147484564" r:id="rId3"/>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06868439"/>
      </p:ext>
    </p:extLst>
  </p:cSld>
  <p:clrMap bg1="lt1" tx1="dk1" bg2="lt2" tx2="dk2" accent1="accent1" accent2="accent2" accent3="accent3" accent4="accent4" accent5="accent5" accent6="accent6" hlink="hlink" folHlink="folHlink"/>
  <p:sldLayoutIdLst>
    <p:sldLayoutId id="2147484560" r:id="rId1"/>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creativecommons.org/licenses/by-sa/4.0/legalcode"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s://docs.microsoft.com/en-us/azure/azure-stack/azure-stack-powershell-download"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docs.microsoft.com/gl-es/azure/azure-stack/azure-stack-register#disconnected-registration"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zure/AzureStack-Tools" TargetMode="External"/><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hyperlink" Target="https://github.com/Azure/AzureStack-Tools/blob/master/Identity" TargetMode="External"/><Relationship Id="rId5" Type="http://schemas.openxmlformats.org/officeDocument/2006/relationships/hyperlink" Target="https://github.com/Azure/AzureStack-Tools/blob/master/ComputeAdmin" TargetMode="External"/><Relationship Id="rId4" Type="http://schemas.openxmlformats.org/officeDocument/2006/relationships/hyperlink" Target="https://github.com/Azure/AzureStack-Tools/blob/master/Connect"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hyperlink" Target="http://aka.ms/masnagios" TargetMode="External"/><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8.xml"/><Relationship Id="rId4" Type="http://schemas.openxmlformats.org/officeDocument/2006/relationships/hyperlink" Target="https://azure.microsoft.com/en-us/solutions/architecture/?query=Azure+Stack"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8" Type="http://schemas.openxmlformats.org/officeDocument/2006/relationships/hyperlink" Target="https://docs.microsoft.com/en-us/azure/azure-stack/user/azure-stack-solution-hybrid-cloud" TargetMode="External"/><Relationship Id="rId3" Type="http://schemas.openxmlformats.org/officeDocument/2006/relationships/hyperlink" Target="https://docs.microsoft.com/en-us/azure/azure-stack/user/azure-stack-solution-pipeline" TargetMode="External"/><Relationship Id="rId7" Type="http://schemas.openxmlformats.org/officeDocument/2006/relationships/hyperlink" Target="https://docs.microsoft.com/en-us/azure/azure-stack/user/azure-stack-solution-machine-learning" TargetMode="External"/><Relationship Id="rId2" Type="http://schemas.openxmlformats.org/officeDocument/2006/relationships/notesSlide" Target="../notesSlides/notesSlide37.xml"/><Relationship Id="rId1" Type="http://schemas.openxmlformats.org/officeDocument/2006/relationships/slideLayout" Target="../slideLayouts/slideLayout8.xml"/><Relationship Id="rId6" Type="http://schemas.openxmlformats.org/officeDocument/2006/relationships/hyperlink" Target="https://docs.microsoft.com/en-us/azure/azure-stack/user/azure-stack-solution-staged-data-analytics" TargetMode="External"/><Relationship Id="rId5" Type="http://schemas.openxmlformats.org/officeDocument/2006/relationships/hyperlink" Target="https://docs.microsoft.com/en-us/azure/azure-stack/user/azure-stack-solution-geo-distributed" TargetMode="External"/><Relationship Id="rId4" Type="http://schemas.openxmlformats.org/officeDocument/2006/relationships/hyperlink" Target="https://docs.microsoft.com/en-us/azure/azure-stack/user/azure-stack-solution-cloud-burst"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0.xml"/><Relationship Id="rId1" Type="http://schemas.openxmlformats.org/officeDocument/2006/relationships/slideLayout" Target="../slideLayouts/slideLayout9.xml"/><Relationship Id="rId4" Type="http://schemas.openxmlformats.org/officeDocument/2006/relationships/hyperlink" Target="http://aka.ms/azsdevtutorials"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2.xml"/><Relationship Id="rId1" Type="http://schemas.openxmlformats.org/officeDocument/2006/relationships/slideLayout" Target="../slideLayouts/slideLayout8.xml"/><Relationship Id="rId4" Type="http://schemas.openxmlformats.org/officeDocument/2006/relationships/hyperlink" Target="http://whatislove-2010.blogspot.com/2012/02/dont-ignore-warning-signs-of-child.html"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Azure/AzureStack-Tools/tree/master/TemplateValidator" TargetMode="External"/><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702" y="2119177"/>
            <a:ext cx="6400736" cy="1828800"/>
          </a:xfrm>
        </p:spPr>
        <p:txBody>
          <a:bodyPr anchor="b"/>
          <a:lstStyle/>
          <a:p>
            <a:r>
              <a:rPr lang="en-US" sz="4400" dirty="0"/>
              <a:t>Deploying Microsoft Azure Stack Hub</a:t>
            </a:r>
          </a:p>
        </p:txBody>
      </p:sp>
      <p:sp>
        <p:nvSpPr>
          <p:cNvPr id="3" name="Text Placeholder 2"/>
          <p:cNvSpPr>
            <a:spLocks noGrp="1"/>
          </p:cNvSpPr>
          <p:nvPr>
            <p:ph type="body" sz="quarter" idx="14"/>
          </p:nvPr>
        </p:nvSpPr>
        <p:spPr>
          <a:xfrm>
            <a:off x="273050" y="3954463"/>
            <a:ext cx="6402388" cy="997196"/>
          </a:xfrm>
        </p:spPr>
        <p:txBody>
          <a:bodyPr>
            <a:spAutoFit/>
          </a:bodyPr>
          <a:lstStyle/>
          <a:p>
            <a:pPr lvl="0"/>
            <a:r>
              <a:rPr lang="en-US" sz="2800" dirty="0"/>
              <a:t>Understanding the Azure Stack Hub Deployment Process</a:t>
            </a:r>
          </a:p>
        </p:txBody>
      </p:sp>
      <p:pic>
        <p:nvPicPr>
          <p:cNvPr id="11" name="Picture 10"/>
          <p:cNvPicPr>
            <a:picLocks noChangeAspect="1"/>
          </p:cNvPicPr>
          <p:nvPr/>
        </p:nvPicPr>
        <p:blipFill>
          <a:blip r:embed="rId3" cstate="screen">
            <a:duotone>
              <a:schemeClr val="accent5">
                <a:shade val="45000"/>
                <a:satMod val="135000"/>
              </a:schemeClr>
              <a:prstClr val="white"/>
            </a:duotone>
            <a:extLst>
              <a:ext uri="{28A0092B-C50C-407E-A947-70E740481C1C}">
                <a14:useLocalDpi xmlns:a14="http://schemas.microsoft.com/office/drawing/2010/main"/>
              </a:ext>
            </a:extLst>
          </a:blip>
          <a:stretch>
            <a:fillRect/>
          </a:stretch>
        </p:blipFill>
        <p:spPr>
          <a:xfrm>
            <a:off x="2255837" y="449262"/>
            <a:ext cx="578704" cy="383248"/>
          </a:xfrm>
          <a:prstGeom prst="rect">
            <a:avLst/>
          </a:prstGeom>
        </p:spPr>
      </p:pic>
      <p:sp>
        <p:nvSpPr>
          <p:cNvPr id="6" name="Rectangle 5">
            <a:extLst>
              <a:ext uri="{FF2B5EF4-FFF2-40B4-BE49-F238E27FC236}">
                <a16:creationId xmlns:a16="http://schemas.microsoft.com/office/drawing/2014/main" id="{38C07015-33E5-48C3-91DA-B70C05017696}"/>
              </a:ext>
            </a:extLst>
          </p:cNvPr>
          <p:cNvSpPr/>
          <p:nvPr/>
        </p:nvSpPr>
        <p:spPr>
          <a:xfrm>
            <a:off x="283645" y="5021262"/>
            <a:ext cx="6216419" cy="646331"/>
          </a:xfrm>
          <a:prstGeom prst="rect">
            <a:avLst/>
          </a:prstGeom>
        </p:spPr>
        <p:txBody>
          <a:bodyPr wrap="square">
            <a:spAutoFit/>
          </a:bodyPr>
          <a:lstStyle/>
          <a:p>
            <a:r>
              <a:rPr lang="en-US" dirty="0">
                <a:latin typeface="Calibri" panose="020F0502020204030204" pitchFamily="34" charset="0"/>
                <a:ea typeface="Calibri" panose="020F0502020204030204" pitchFamily="34" charset="0"/>
              </a:rPr>
              <a:t>This work is licensed under a </a:t>
            </a:r>
            <a:r>
              <a:rPr lang="en-US" u="sng" dirty="0">
                <a:solidFill>
                  <a:srgbClr val="0563C1"/>
                </a:solidFill>
                <a:latin typeface="Calibri" panose="020F0502020204030204" pitchFamily="34" charset="0"/>
                <a:ea typeface="Calibri" panose="020F0502020204030204" pitchFamily="34" charset="0"/>
                <a:hlinkClick r:id="rId4"/>
              </a:rPr>
              <a:t>Creative Commons Attribution - </a:t>
            </a:r>
            <a:r>
              <a:rPr lang="en-US" u="sng" dirty="0" err="1">
                <a:solidFill>
                  <a:srgbClr val="0563C1"/>
                </a:solidFill>
                <a:latin typeface="Calibri" panose="020F0502020204030204" pitchFamily="34" charset="0"/>
                <a:ea typeface="Calibri" panose="020F0502020204030204" pitchFamily="34" charset="0"/>
                <a:hlinkClick r:id="rId4"/>
              </a:rPr>
              <a:t>ShareAlike</a:t>
            </a:r>
            <a:r>
              <a:rPr lang="en-US" u="sng" dirty="0">
                <a:solidFill>
                  <a:srgbClr val="0563C1"/>
                </a:solidFill>
                <a:latin typeface="Calibri" panose="020F0502020204030204" pitchFamily="34" charset="0"/>
                <a:ea typeface="Calibri" panose="020F0502020204030204" pitchFamily="34" charset="0"/>
                <a:hlinkClick r:id="rId4"/>
              </a:rPr>
              <a:t> 4.0 International Public License</a:t>
            </a:r>
            <a:endParaRPr lang="en-CA" dirty="0"/>
          </a:p>
        </p:txBody>
      </p:sp>
    </p:spTree>
    <p:extLst>
      <p:ext uri="{BB962C8B-B14F-4D97-AF65-F5344CB8AC3E}">
        <p14:creationId xmlns:p14="http://schemas.microsoft.com/office/powerpoint/2010/main" val="1140389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5481" y="2125662"/>
            <a:ext cx="11885514" cy="2262852"/>
          </a:xfrm>
        </p:spPr>
        <p:txBody>
          <a:bodyPr/>
          <a:lstStyle/>
          <a:p>
            <a:r>
              <a:rPr lang="de-DE" sz="7343" dirty="0"/>
              <a:t>Azure Stack Hub</a:t>
            </a:r>
            <a:br>
              <a:rPr lang="de-DE" sz="7343" dirty="0"/>
            </a:br>
            <a:r>
              <a:rPr lang="de-DE" sz="7343" dirty="0"/>
              <a:t>Deployment Process</a:t>
            </a:r>
            <a:endParaRPr lang="en-US" sz="7343" dirty="0"/>
          </a:p>
        </p:txBody>
      </p:sp>
    </p:spTree>
    <p:extLst>
      <p:ext uri="{BB962C8B-B14F-4D97-AF65-F5344CB8AC3E}">
        <p14:creationId xmlns:p14="http://schemas.microsoft.com/office/powerpoint/2010/main" val="1627174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BC5A56E-1884-4697-8610-186A6243DC0D}"/>
              </a:ext>
            </a:extLst>
          </p:cNvPr>
          <p:cNvSpPr>
            <a:spLocks noGrp="1"/>
          </p:cNvSpPr>
          <p:nvPr>
            <p:ph type="body" sz="quarter" idx="10"/>
          </p:nvPr>
        </p:nvSpPr>
        <p:spPr>
          <a:xfrm>
            <a:off x="318182" y="1298868"/>
            <a:ext cx="5154041" cy="849463"/>
          </a:xfrm>
        </p:spPr>
        <p:txBody>
          <a:bodyPr/>
          <a:lstStyle/>
          <a:p>
            <a:pPr marL="0" indent="0">
              <a:spcAft>
                <a:spcPts val="1200"/>
              </a:spcAft>
              <a:buNone/>
            </a:pPr>
            <a:r>
              <a:rPr lang="de-DE" sz="2400" dirty="0">
                <a:solidFill>
                  <a:schemeClr val="tx2"/>
                </a:solidFill>
              </a:rPr>
              <a:t>Azure Stack Hub multi-node deployment</a:t>
            </a:r>
          </a:p>
        </p:txBody>
      </p:sp>
      <p:sp>
        <p:nvSpPr>
          <p:cNvPr id="5" name="Content Placeholder 4">
            <a:extLst>
              <a:ext uri="{FF2B5EF4-FFF2-40B4-BE49-F238E27FC236}">
                <a16:creationId xmlns:a16="http://schemas.microsoft.com/office/drawing/2014/main" id="{1BA387EA-38C5-408D-BDFB-B7E8E97C22AF}"/>
              </a:ext>
            </a:extLst>
          </p:cNvPr>
          <p:cNvSpPr>
            <a:spLocks noGrp="1"/>
          </p:cNvSpPr>
          <p:nvPr>
            <p:ph sz="half" idx="4294967295"/>
          </p:nvPr>
        </p:nvSpPr>
        <p:spPr>
          <a:xfrm>
            <a:off x="7150840" y="1861968"/>
            <a:ext cx="4803267" cy="4437962"/>
          </a:xfrm>
        </p:spPr>
        <p:txBody>
          <a:bodyPr>
            <a:noAutofit/>
          </a:bodyPr>
          <a:lstStyle/>
          <a:p>
            <a:pPr marL="0" indent="0">
              <a:lnSpc>
                <a:spcPct val="100000"/>
              </a:lnSpc>
              <a:spcAft>
                <a:spcPts val="1200"/>
              </a:spcAft>
              <a:buNone/>
            </a:pPr>
            <a:r>
              <a:rPr lang="de-DE" sz="2800" dirty="0">
                <a:solidFill>
                  <a:schemeClr val="tx2"/>
                </a:solidFill>
              </a:rPr>
              <a:t>HLH</a:t>
            </a:r>
            <a:br>
              <a:rPr lang="de-DE" sz="2000" dirty="0">
                <a:solidFill>
                  <a:schemeClr val="tx1"/>
                </a:solidFill>
              </a:rPr>
            </a:br>
            <a:r>
              <a:rPr lang="de-DE" sz="1800" dirty="0">
                <a:solidFill>
                  <a:schemeClr val="tx1"/>
                </a:solidFill>
              </a:rPr>
              <a:t>The Hardware Lifecycle Host is an additional physical machine used for the deployment and other services from the Hardware Vendor. </a:t>
            </a:r>
          </a:p>
          <a:p>
            <a:pPr marL="0" indent="0">
              <a:lnSpc>
                <a:spcPct val="100000"/>
              </a:lnSpc>
              <a:spcAft>
                <a:spcPts val="1200"/>
              </a:spcAft>
              <a:buNone/>
            </a:pPr>
            <a:r>
              <a:rPr lang="de-DE" sz="2800" dirty="0">
                <a:solidFill>
                  <a:schemeClr val="tx2"/>
                </a:solidFill>
              </a:rPr>
              <a:t>DVM</a:t>
            </a:r>
            <a:br>
              <a:rPr lang="de-DE" sz="2000" dirty="0">
                <a:solidFill>
                  <a:schemeClr val="tx1"/>
                </a:solidFill>
              </a:rPr>
            </a:br>
            <a:r>
              <a:rPr lang="de-DE" sz="1800" dirty="0">
                <a:solidFill>
                  <a:schemeClr val="tx1"/>
                </a:solidFill>
              </a:rPr>
              <a:t>The Deployment Virtual Machine is a virtual machine running on the HLH where the Azure Stack Hub deployment will be triggered.</a:t>
            </a:r>
            <a:br>
              <a:rPr lang="de-DE" sz="2000" dirty="0">
                <a:solidFill>
                  <a:schemeClr val="tx1"/>
                </a:solidFill>
              </a:rPr>
            </a:br>
            <a:br>
              <a:rPr lang="de-DE" sz="2000" dirty="0">
                <a:solidFill>
                  <a:schemeClr val="tx1"/>
                </a:solidFill>
              </a:rPr>
            </a:br>
            <a:r>
              <a:rPr lang="de-DE" sz="1800" dirty="0">
                <a:solidFill>
                  <a:schemeClr val="tx1"/>
                </a:solidFill>
              </a:rPr>
              <a:t>During the deployment, the DVM will become AD DC, WDS, DHCP.</a:t>
            </a:r>
          </a:p>
          <a:p>
            <a:pPr marL="0" indent="0">
              <a:lnSpc>
                <a:spcPct val="100000"/>
              </a:lnSpc>
              <a:spcAft>
                <a:spcPts val="1200"/>
              </a:spcAft>
              <a:buNone/>
            </a:pPr>
            <a:r>
              <a:rPr lang="de-DE" sz="1800" dirty="0">
                <a:solidFill>
                  <a:schemeClr val="tx1"/>
                </a:solidFill>
              </a:rPr>
              <a:t>After deployment, the DVM is no longer needed and will be removed.</a:t>
            </a:r>
            <a:endParaRPr lang="de-DE" sz="2000" dirty="0">
              <a:solidFill>
                <a:schemeClr val="tx1"/>
              </a:solidFill>
            </a:endParaRPr>
          </a:p>
        </p:txBody>
      </p:sp>
      <p:pic>
        <p:nvPicPr>
          <p:cNvPr id="3" name="Picture 2">
            <a:extLst>
              <a:ext uri="{FF2B5EF4-FFF2-40B4-BE49-F238E27FC236}">
                <a16:creationId xmlns:a16="http://schemas.microsoft.com/office/drawing/2014/main" id="{2EDA3665-9B00-44A6-B1D6-188B5E0F687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3366" y="2053258"/>
            <a:ext cx="4762899" cy="3380276"/>
          </a:xfrm>
          <a:prstGeom prst="rect">
            <a:avLst/>
          </a:prstGeom>
        </p:spPr>
      </p:pic>
      <p:sp>
        <p:nvSpPr>
          <p:cNvPr id="6" name="Title 16"/>
          <p:cNvSpPr txBox="1">
            <a:spLocks/>
          </p:cNvSpPr>
          <p:nvPr/>
        </p:nvSpPr>
        <p:spPr>
          <a:xfrm>
            <a:off x="318181" y="311377"/>
            <a:ext cx="11889564" cy="915986"/>
          </a:xfrm>
          <a:prstGeom prst="rect">
            <a:avLst/>
          </a:prstGeom>
        </p:spPr>
        <p:txBody>
          <a:bodyPr vert="horz" wrap="square" lIns="91440" tIns="91440" rIns="91440"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400" dirty="0">
                <a:solidFill>
                  <a:srgbClr val="505050"/>
                </a:solidFill>
              </a:rPr>
              <a:t>Deployment process - general</a:t>
            </a:r>
          </a:p>
        </p:txBody>
      </p:sp>
      <p:sp>
        <p:nvSpPr>
          <p:cNvPr id="7" name="Content Placeholder 3">
            <a:extLst>
              <a:ext uri="{FF2B5EF4-FFF2-40B4-BE49-F238E27FC236}">
                <a16:creationId xmlns:a16="http://schemas.microsoft.com/office/drawing/2014/main" id="{A1161CDA-A04B-4C9D-9731-44B2FC77F3C5}"/>
              </a:ext>
            </a:extLst>
          </p:cNvPr>
          <p:cNvSpPr txBox="1">
            <a:spLocks/>
          </p:cNvSpPr>
          <p:nvPr/>
        </p:nvSpPr>
        <p:spPr>
          <a:xfrm>
            <a:off x="7150840" y="1298867"/>
            <a:ext cx="5154041" cy="534159"/>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999"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200"/>
              </a:spcAft>
              <a:buFont typeface="Wingdings" panose="05000000000000000000" pitchFamily="2" charset="2"/>
              <a:buNone/>
            </a:pPr>
            <a:r>
              <a:rPr lang="de-DE" sz="2400" dirty="0">
                <a:solidFill>
                  <a:schemeClr val="tx2"/>
                </a:solidFill>
              </a:rPr>
              <a:t>Key Terms</a:t>
            </a:r>
          </a:p>
        </p:txBody>
      </p:sp>
    </p:spTree>
    <p:extLst>
      <p:ext uri="{BB962C8B-B14F-4D97-AF65-F5344CB8AC3E}">
        <p14:creationId xmlns:p14="http://schemas.microsoft.com/office/powerpoint/2010/main" val="208153191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643E0FB-27E5-4B0C-95DD-2FCA5D6A7C86}"/>
              </a:ext>
            </a:extLst>
          </p:cNvPr>
          <p:cNvSpPr>
            <a:spLocks noGrp="1"/>
          </p:cNvSpPr>
          <p:nvPr>
            <p:ph type="body" sz="quarter" idx="10"/>
          </p:nvPr>
        </p:nvSpPr>
        <p:spPr>
          <a:xfrm>
            <a:off x="274703" y="1265833"/>
            <a:ext cx="11885514" cy="2754600"/>
          </a:xfrm>
        </p:spPr>
        <p:txBody>
          <a:bodyPr/>
          <a:lstStyle/>
          <a:p>
            <a:pPr marL="0" indent="0">
              <a:lnSpc>
                <a:spcPct val="100000"/>
              </a:lnSpc>
              <a:spcAft>
                <a:spcPts val="1200"/>
              </a:spcAft>
              <a:buNone/>
            </a:pPr>
            <a:r>
              <a:rPr lang="de-DE" sz="2800" dirty="0">
                <a:solidFill>
                  <a:schemeClr val="tx2"/>
                </a:solidFill>
              </a:rPr>
              <a:t>HLH</a:t>
            </a:r>
          </a:p>
          <a:p>
            <a:pPr marL="342900" lvl="1" indent="-342900">
              <a:spcAft>
                <a:spcPts val="900"/>
              </a:spcAft>
              <a:buFont typeface="Arial" panose="020B0604020202020204" pitchFamily="34" charset="0"/>
              <a:buChar char="•"/>
              <a:defRPr/>
            </a:pPr>
            <a:r>
              <a:rPr lang="de-DE" sz="1800" dirty="0">
                <a:solidFill>
                  <a:srgbClr val="505050"/>
                </a:solidFill>
                <a:latin typeface="+mj-lt"/>
              </a:rPr>
              <a:t>HLH = Hardware Lifecycle Host</a:t>
            </a:r>
          </a:p>
          <a:p>
            <a:pPr marL="342900" lvl="1" indent="-342900">
              <a:spcAft>
                <a:spcPts val="900"/>
              </a:spcAft>
              <a:buFont typeface="Arial" panose="020B0604020202020204" pitchFamily="34" charset="0"/>
              <a:buChar char="•"/>
              <a:defRPr/>
            </a:pPr>
            <a:r>
              <a:rPr lang="de-DE" sz="1800" dirty="0">
                <a:solidFill>
                  <a:srgbClr val="505050"/>
                </a:solidFill>
                <a:latin typeface="+mj-lt"/>
              </a:rPr>
              <a:t>Separate box shipped with each Scale Unit</a:t>
            </a:r>
          </a:p>
          <a:p>
            <a:pPr marL="342900" lvl="1" indent="-342900">
              <a:spcAft>
                <a:spcPts val="900"/>
              </a:spcAft>
              <a:buFont typeface="Arial" panose="020B0604020202020204" pitchFamily="34" charset="0"/>
              <a:buChar char="•"/>
              <a:defRPr/>
            </a:pPr>
            <a:r>
              <a:rPr lang="de-DE" sz="1800" dirty="0">
                <a:solidFill>
                  <a:srgbClr val="505050"/>
                </a:solidFill>
                <a:latin typeface="+mj-lt"/>
              </a:rPr>
              <a:t>Used for the initial Azure Stack Hub deployment</a:t>
            </a:r>
          </a:p>
          <a:p>
            <a:pPr marL="342900" lvl="1" indent="-342900">
              <a:spcAft>
                <a:spcPts val="900"/>
              </a:spcAft>
              <a:buFont typeface="Arial" panose="020B0604020202020204" pitchFamily="34" charset="0"/>
              <a:buChar char="•"/>
              <a:defRPr/>
            </a:pPr>
            <a:r>
              <a:rPr lang="de-DE" sz="1800" dirty="0">
                <a:solidFill>
                  <a:srgbClr val="505050"/>
                </a:solidFill>
                <a:latin typeface="+mj-lt"/>
              </a:rPr>
              <a:t>Also used for 3rd-party applications from the Hardware Vendor</a:t>
            </a:r>
          </a:p>
          <a:p>
            <a:pPr marL="342900" lvl="1" indent="-342900">
              <a:spcAft>
                <a:spcPts val="900"/>
              </a:spcAft>
              <a:buFont typeface="Arial" panose="020B0604020202020204" pitchFamily="34" charset="0"/>
              <a:buChar char="•"/>
              <a:defRPr/>
            </a:pPr>
            <a:r>
              <a:rPr lang="de-DE" sz="1800" dirty="0">
                <a:solidFill>
                  <a:srgbClr val="505050"/>
                </a:solidFill>
                <a:latin typeface="+mj-lt"/>
              </a:rPr>
              <a:t>Not all Hardware Vendors will </a:t>
            </a:r>
            <a:r>
              <a:rPr lang="de-DE" sz="1800" dirty="0" err="1">
                <a:solidFill>
                  <a:srgbClr val="505050"/>
                </a:solidFill>
                <a:latin typeface="+mj-lt"/>
              </a:rPr>
              <a:t>have</a:t>
            </a:r>
            <a:r>
              <a:rPr lang="de-DE" sz="1800" dirty="0">
                <a:solidFill>
                  <a:srgbClr val="505050"/>
                </a:solidFill>
                <a:latin typeface="+mj-lt"/>
              </a:rPr>
              <a:t> HLH</a:t>
            </a:r>
          </a:p>
        </p:txBody>
      </p:sp>
      <p:sp>
        <p:nvSpPr>
          <p:cNvPr id="7" name="Title 16"/>
          <p:cNvSpPr txBox="1">
            <a:spLocks/>
          </p:cNvSpPr>
          <p:nvPr/>
        </p:nvSpPr>
        <p:spPr>
          <a:xfrm>
            <a:off x="318181" y="311377"/>
            <a:ext cx="11889564" cy="915986"/>
          </a:xfrm>
          <a:prstGeom prst="rect">
            <a:avLst/>
          </a:prstGeom>
        </p:spPr>
        <p:txBody>
          <a:bodyPr vert="horz" wrap="square" lIns="91440" tIns="91440" rIns="91440"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400" dirty="0">
                <a:solidFill>
                  <a:srgbClr val="505050"/>
                </a:solidFill>
              </a:rPr>
              <a:t>Deployment process - HLH</a:t>
            </a:r>
          </a:p>
        </p:txBody>
      </p:sp>
    </p:spTree>
    <p:extLst>
      <p:ext uri="{BB962C8B-B14F-4D97-AF65-F5344CB8AC3E}">
        <p14:creationId xmlns:p14="http://schemas.microsoft.com/office/powerpoint/2010/main" val="179572388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2E4C2B9-2157-4EAE-AAFF-E8A7A172C845}"/>
              </a:ext>
            </a:extLst>
          </p:cNvPr>
          <p:cNvSpPr>
            <a:spLocks noGrp="1"/>
          </p:cNvSpPr>
          <p:nvPr>
            <p:ph type="body" sz="quarter" idx="10"/>
          </p:nvPr>
        </p:nvSpPr>
        <p:spPr>
          <a:xfrm>
            <a:off x="274703" y="1265833"/>
            <a:ext cx="11885514" cy="3262432"/>
          </a:xfrm>
        </p:spPr>
        <p:txBody>
          <a:bodyPr/>
          <a:lstStyle/>
          <a:p>
            <a:pPr marL="0" indent="0">
              <a:lnSpc>
                <a:spcPct val="100000"/>
              </a:lnSpc>
              <a:spcAft>
                <a:spcPts val="1200"/>
              </a:spcAft>
              <a:buNone/>
            </a:pPr>
            <a:r>
              <a:rPr lang="de-DE" sz="2800" dirty="0">
                <a:solidFill>
                  <a:schemeClr val="tx2"/>
                </a:solidFill>
              </a:rPr>
              <a:t>DVM</a:t>
            </a:r>
          </a:p>
          <a:p>
            <a:pPr marL="342900" lvl="1" indent="-342900">
              <a:spcAft>
                <a:spcPts val="900"/>
              </a:spcAft>
              <a:buFont typeface="Arial" panose="020B0604020202020204" pitchFamily="34" charset="0"/>
              <a:buChar char="•"/>
              <a:defRPr/>
            </a:pPr>
            <a:r>
              <a:rPr lang="de-DE" sz="2400" dirty="0">
                <a:solidFill>
                  <a:srgbClr val="505050"/>
                </a:solidFill>
                <a:latin typeface="+mj-lt"/>
              </a:rPr>
              <a:t>Built as a Virtual Machine (Hyper-V) on the HLH</a:t>
            </a:r>
          </a:p>
          <a:p>
            <a:pPr marL="342900" lvl="1" indent="-342900">
              <a:spcAft>
                <a:spcPts val="900"/>
              </a:spcAft>
              <a:buFont typeface="Arial" panose="020B0604020202020204" pitchFamily="34" charset="0"/>
              <a:buChar char="•"/>
              <a:defRPr/>
            </a:pPr>
            <a:r>
              <a:rPr lang="de-DE" sz="2400" dirty="0">
                <a:solidFill>
                  <a:srgbClr val="505050"/>
                </a:solidFill>
                <a:latin typeface="+mj-lt"/>
              </a:rPr>
              <a:t>The Azure Stack Hub deployment is started from within the DVM</a:t>
            </a:r>
          </a:p>
          <a:p>
            <a:pPr marL="342900" lvl="1" indent="-342900">
              <a:spcAft>
                <a:spcPts val="900"/>
              </a:spcAft>
              <a:buFont typeface="Arial" panose="020B0604020202020204" pitchFamily="34" charset="0"/>
              <a:buChar char="•"/>
              <a:defRPr/>
            </a:pPr>
            <a:r>
              <a:rPr lang="de-DE" sz="2400" dirty="0">
                <a:solidFill>
                  <a:srgbClr val="505050"/>
                </a:solidFill>
                <a:latin typeface="+mj-lt"/>
              </a:rPr>
              <a:t>During the set up, it‘s temporarily used for AD, WDS, DHCP, and </a:t>
            </a:r>
            <a:r>
              <a:rPr lang="de-DE" sz="2400" dirty="0" err="1">
                <a:solidFill>
                  <a:srgbClr val="505050"/>
                </a:solidFill>
                <a:latin typeface="+mj-lt"/>
              </a:rPr>
              <a:t>others</a:t>
            </a:r>
            <a:endParaRPr lang="de-DE" sz="2400" dirty="0">
              <a:solidFill>
                <a:srgbClr val="505050"/>
              </a:solidFill>
              <a:latin typeface="+mj-lt"/>
            </a:endParaRPr>
          </a:p>
          <a:p>
            <a:pPr marL="342900" lvl="1" indent="-342900">
              <a:spcAft>
                <a:spcPts val="900"/>
              </a:spcAft>
              <a:buFont typeface="Arial" panose="020B0604020202020204" pitchFamily="34" charset="0"/>
              <a:buChar char="•"/>
              <a:defRPr/>
            </a:pPr>
            <a:r>
              <a:rPr lang="de-DE" sz="2400" dirty="0">
                <a:solidFill>
                  <a:srgbClr val="505050"/>
                </a:solidFill>
                <a:latin typeface="+mj-lt"/>
              </a:rPr>
              <a:t>The DVM will </a:t>
            </a:r>
            <a:r>
              <a:rPr lang="de-DE" sz="2400" dirty="0" err="1">
                <a:solidFill>
                  <a:srgbClr val="505050"/>
                </a:solidFill>
                <a:latin typeface="+mj-lt"/>
              </a:rPr>
              <a:t>be</a:t>
            </a:r>
            <a:r>
              <a:rPr lang="de-DE" sz="2400" dirty="0">
                <a:solidFill>
                  <a:srgbClr val="505050"/>
                </a:solidFill>
                <a:latin typeface="+mj-lt"/>
              </a:rPr>
              <a:t> </a:t>
            </a:r>
            <a:r>
              <a:rPr lang="de-DE" sz="2400" dirty="0" err="1">
                <a:solidFill>
                  <a:srgbClr val="505050"/>
                </a:solidFill>
                <a:latin typeface="+mj-lt"/>
              </a:rPr>
              <a:t>deleted</a:t>
            </a:r>
            <a:r>
              <a:rPr lang="de-DE" sz="2400" dirty="0">
                <a:solidFill>
                  <a:srgbClr val="505050"/>
                </a:solidFill>
                <a:latin typeface="+mj-lt"/>
              </a:rPr>
              <a:t> after </a:t>
            </a:r>
            <a:r>
              <a:rPr lang="de-DE" sz="2400" dirty="0" err="1">
                <a:solidFill>
                  <a:srgbClr val="505050"/>
                </a:solidFill>
                <a:latin typeface="+mj-lt"/>
              </a:rPr>
              <a:t>successful</a:t>
            </a:r>
            <a:r>
              <a:rPr lang="de-DE" sz="2400" dirty="0">
                <a:solidFill>
                  <a:srgbClr val="505050"/>
                </a:solidFill>
                <a:latin typeface="+mj-lt"/>
              </a:rPr>
              <a:t> </a:t>
            </a:r>
            <a:r>
              <a:rPr lang="de-DE" sz="2400" dirty="0" err="1">
                <a:solidFill>
                  <a:srgbClr val="505050"/>
                </a:solidFill>
                <a:latin typeface="+mj-lt"/>
              </a:rPr>
              <a:t>deployment</a:t>
            </a:r>
            <a:endParaRPr lang="de-DE" sz="2400" dirty="0">
              <a:solidFill>
                <a:srgbClr val="505050"/>
              </a:solidFill>
              <a:latin typeface="+mj-lt"/>
            </a:endParaRPr>
          </a:p>
          <a:p>
            <a:pPr>
              <a:lnSpc>
                <a:spcPct val="100000"/>
              </a:lnSpc>
              <a:spcAft>
                <a:spcPts val="1200"/>
              </a:spcAft>
            </a:pPr>
            <a:endParaRPr lang="de-DE" sz="2200" dirty="0">
              <a:solidFill>
                <a:schemeClr val="tx1"/>
              </a:solidFill>
            </a:endParaRPr>
          </a:p>
        </p:txBody>
      </p:sp>
      <p:sp>
        <p:nvSpPr>
          <p:cNvPr id="6" name="Title 16"/>
          <p:cNvSpPr txBox="1">
            <a:spLocks/>
          </p:cNvSpPr>
          <p:nvPr/>
        </p:nvSpPr>
        <p:spPr>
          <a:xfrm>
            <a:off x="318181" y="311377"/>
            <a:ext cx="11889564" cy="915986"/>
          </a:xfrm>
          <a:prstGeom prst="rect">
            <a:avLst/>
          </a:prstGeom>
        </p:spPr>
        <p:txBody>
          <a:bodyPr vert="horz" wrap="square" lIns="91440" tIns="91440" rIns="91440"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400" dirty="0">
                <a:solidFill>
                  <a:srgbClr val="505050"/>
                </a:solidFill>
              </a:rPr>
              <a:t>Deployment process – Deployment VM</a:t>
            </a:r>
          </a:p>
        </p:txBody>
      </p:sp>
    </p:spTree>
    <p:extLst>
      <p:ext uri="{BB962C8B-B14F-4D97-AF65-F5344CB8AC3E}">
        <p14:creationId xmlns:p14="http://schemas.microsoft.com/office/powerpoint/2010/main" val="343153294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E2926F-0216-4883-A3A0-6BAD90C3AB4E}"/>
              </a:ext>
            </a:extLst>
          </p:cNvPr>
          <p:cNvSpPr>
            <a:spLocks noGrp="1"/>
          </p:cNvSpPr>
          <p:nvPr>
            <p:ph sz="half" idx="4294967295"/>
          </p:nvPr>
        </p:nvSpPr>
        <p:spPr>
          <a:xfrm>
            <a:off x="151757" y="1311913"/>
            <a:ext cx="5492750" cy="3759200"/>
          </a:xfrm>
          <a:noFill/>
        </p:spPr>
        <p:txBody>
          <a:bodyPr>
            <a:normAutofit/>
          </a:bodyPr>
          <a:lstStyle/>
          <a:p>
            <a:pPr marL="0" indent="0">
              <a:buNone/>
            </a:pPr>
            <a:r>
              <a:rPr lang="de-DE" sz="1632" dirty="0">
                <a:latin typeface="Consolas" panose="020B0609020204030204" pitchFamily="49" charset="0"/>
              </a:rPr>
              <a:t> </a:t>
            </a:r>
            <a:r>
              <a:rPr lang="de-DE" sz="1632" dirty="0">
                <a:solidFill>
                  <a:srgbClr val="0000FF"/>
                </a:solidFill>
                <a:latin typeface="Consolas" panose="020B0609020204030204" pitchFamily="49" charset="0"/>
              </a:rPr>
              <a:t>.\InitializeAzureStackDeployment.ps1</a:t>
            </a:r>
            <a:r>
              <a:rPr lang="de-DE" sz="1632" dirty="0">
                <a:solidFill>
                  <a:prstClr val="black"/>
                </a:solidFill>
                <a:latin typeface="Consolas" panose="020B0609020204030204" pitchFamily="49" charset="0"/>
              </a:rPr>
              <a:t> `</a:t>
            </a:r>
          </a:p>
          <a:p>
            <a:pPr marL="0" indent="0">
              <a:buNone/>
            </a:pPr>
            <a:r>
              <a:rPr lang="de-DE" sz="1632" dirty="0">
                <a:solidFill>
                  <a:prstClr val="black"/>
                </a:solidFill>
                <a:latin typeface="Consolas" panose="020B0609020204030204" pitchFamily="49" charset="0"/>
              </a:rPr>
              <a:t>      </a:t>
            </a:r>
            <a:r>
              <a:rPr lang="de-DE" sz="1632" dirty="0">
                <a:solidFill>
                  <a:srgbClr val="000080"/>
                </a:solidFill>
                <a:latin typeface="Consolas" panose="020B0609020204030204" pitchFamily="49" charset="0"/>
              </a:rPr>
              <a:t>-ComputerName</a:t>
            </a:r>
            <a:r>
              <a:rPr lang="de-DE" sz="1632" dirty="0">
                <a:solidFill>
                  <a:prstClr val="black"/>
                </a:solidFill>
                <a:latin typeface="Consolas" panose="020B0609020204030204" pitchFamily="49" charset="0"/>
              </a:rPr>
              <a:t> </a:t>
            </a:r>
            <a:r>
              <a:rPr lang="de-DE" sz="1632" dirty="0">
                <a:solidFill>
                  <a:srgbClr val="FF4500"/>
                </a:solidFill>
                <a:latin typeface="Consolas" panose="020B0609020204030204" pitchFamily="49" charset="0"/>
              </a:rPr>
              <a:t>&lt;dvmname&gt;</a:t>
            </a:r>
            <a:r>
              <a:rPr lang="de-DE" sz="1632" dirty="0">
                <a:solidFill>
                  <a:prstClr val="black"/>
                </a:solidFill>
                <a:latin typeface="Consolas" panose="020B0609020204030204" pitchFamily="49" charset="0"/>
              </a:rPr>
              <a:t> `</a:t>
            </a:r>
          </a:p>
          <a:p>
            <a:pPr marL="0" indent="0">
              <a:buNone/>
            </a:pPr>
            <a:r>
              <a:rPr lang="de-DE" sz="1632" dirty="0">
                <a:solidFill>
                  <a:prstClr val="black"/>
                </a:solidFill>
                <a:latin typeface="Consolas" panose="020B0609020204030204" pitchFamily="49" charset="0"/>
              </a:rPr>
              <a:t>      </a:t>
            </a:r>
            <a:r>
              <a:rPr lang="de-DE" sz="1632" dirty="0">
                <a:solidFill>
                  <a:srgbClr val="000080"/>
                </a:solidFill>
                <a:latin typeface="Consolas" panose="020B0609020204030204" pitchFamily="49" charset="0"/>
              </a:rPr>
              <a:t>-LocalAdministratorPassword</a:t>
            </a:r>
            <a:r>
              <a:rPr lang="de-DE" sz="1632" dirty="0">
                <a:solidFill>
                  <a:prstClr val="black"/>
                </a:solidFill>
                <a:latin typeface="Consolas" panose="020B0609020204030204" pitchFamily="49" charset="0"/>
              </a:rPr>
              <a:t> </a:t>
            </a:r>
            <a:r>
              <a:rPr lang="de-DE" sz="1632" dirty="0">
                <a:solidFill>
                  <a:srgbClr val="FF4500"/>
                </a:solidFill>
                <a:latin typeface="Consolas" panose="020B0609020204030204" pitchFamily="49" charset="0"/>
              </a:rPr>
              <a:t>&lt;dvmpass&gt;</a:t>
            </a:r>
            <a:r>
              <a:rPr lang="de-DE" sz="1632" dirty="0">
                <a:solidFill>
                  <a:prstClr val="black"/>
                </a:solidFill>
                <a:latin typeface="Consolas" panose="020B0609020204030204" pitchFamily="49" charset="0"/>
              </a:rPr>
              <a:t> `</a:t>
            </a:r>
          </a:p>
          <a:p>
            <a:pPr marL="0" indent="0">
              <a:buNone/>
            </a:pPr>
            <a:r>
              <a:rPr lang="de-DE" sz="1632" dirty="0">
                <a:solidFill>
                  <a:prstClr val="black"/>
                </a:solidFill>
                <a:latin typeface="Consolas" panose="020B0609020204030204" pitchFamily="49" charset="0"/>
              </a:rPr>
              <a:t>      </a:t>
            </a:r>
            <a:r>
              <a:rPr lang="de-DE" sz="1632" dirty="0">
                <a:solidFill>
                  <a:srgbClr val="000080"/>
                </a:solidFill>
                <a:latin typeface="Consolas" panose="020B0609020204030204" pitchFamily="49" charset="0"/>
              </a:rPr>
              <a:t>-IPAddress</a:t>
            </a:r>
            <a:r>
              <a:rPr lang="de-DE" sz="1632" dirty="0">
                <a:solidFill>
                  <a:prstClr val="black"/>
                </a:solidFill>
                <a:latin typeface="Consolas" panose="020B0609020204030204" pitchFamily="49" charset="0"/>
              </a:rPr>
              <a:t> </a:t>
            </a:r>
            <a:r>
              <a:rPr lang="de-DE" sz="1632" dirty="0">
                <a:solidFill>
                  <a:srgbClr val="FF4500"/>
                </a:solidFill>
                <a:latin typeface="Consolas" panose="020B0609020204030204" pitchFamily="49" charset="0"/>
              </a:rPr>
              <a:t>&lt;dvmip&gt;</a:t>
            </a:r>
            <a:r>
              <a:rPr lang="de-DE" sz="1632" dirty="0">
                <a:solidFill>
                  <a:prstClr val="black"/>
                </a:solidFill>
                <a:latin typeface="Consolas" panose="020B0609020204030204" pitchFamily="49" charset="0"/>
              </a:rPr>
              <a:t> `</a:t>
            </a:r>
          </a:p>
          <a:p>
            <a:pPr marL="0" indent="0">
              <a:buNone/>
            </a:pPr>
            <a:r>
              <a:rPr lang="de-DE" sz="1632" dirty="0">
                <a:solidFill>
                  <a:prstClr val="black"/>
                </a:solidFill>
                <a:latin typeface="Consolas" panose="020B0609020204030204" pitchFamily="49" charset="0"/>
              </a:rPr>
              <a:t>      </a:t>
            </a:r>
            <a:r>
              <a:rPr lang="de-DE" sz="1632" dirty="0">
                <a:solidFill>
                  <a:srgbClr val="000080"/>
                </a:solidFill>
                <a:latin typeface="Consolas" panose="020B0609020204030204" pitchFamily="49" charset="0"/>
              </a:rPr>
              <a:t>-DVMHostMACAddress </a:t>
            </a:r>
            <a:r>
              <a:rPr lang="de-DE" sz="1632" dirty="0">
                <a:solidFill>
                  <a:srgbClr val="FF4500"/>
                </a:solidFill>
                <a:latin typeface="Consolas" panose="020B0609020204030204" pitchFamily="49" charset="0"/>
              </a:rPr>
              <a:t>&lt;mac&gt;</a:t>
            </a:r>
            <a:r>
              <a:rPr lang="de-DE" sz="1632" dirty="0">
                <a:solidFill>
                  <a:prstClr val="black"/>
                </a:solidFill>
                <a:latin typeface="Consolas" panose="020B0609020204030204" pitchFamily="49" charset="0"/>
              </a:rPr>
              <a:t> `</a:t>
            </a:r>
            <a:endParaRPr lang="de-DE" sz="1632" dirty="0">
              <a:solidFill>
                <a:srgbClr val="000080"/>
              </a:solidFill>
              <a:latin typeface="Consolas" panose="020B0609020204030204" pitchFamily="49" charset="0"/>
            </a:endParaRPr>
          </a:p>
          <a:p>
            <a:pPr marL="0" indent="0">
              <a:buNone/>
            </a:pPr>
            <a:r>
              <a:rPr lang="de-DE" sz="1632" dirty="0">
                <a:solidFill>
                  <a:srgbClr val="000080"/>
                </a:solidFill>
                <a:latin typeface="Consolas" panose="020B0609020204030204" pitchFamily="49" charset="0"/>
              </a:rPr>
              <a:t>      -NetMask</a:t>
            </a:r>
            <a:r>
              <a:rPr lang="de-DE" sz="1632" dirty="0">
                <a:solidFill>
                  <a:prstClr val="black"/>
                </a:solidFill>
                <a:latin typeface="Consolas" panose="020B0609020204030204" pitchFamily="49" charset="0"/>
              </a:rPr>
              <a:t> </a:t>
            </a:r>
            <a:r>
              <a:rPr lang="de-DE" sz="1632" dirty="0">
                <a:solidFill>
                  <a:srgbClr val="FF4500"/>
                </a:solidFill>
                <a:latin typeface="Consolas" panose="020B0609020204030204" pitchFamily="49" charset="0"/>
              </a:rPr>
              <a:t>&lt;subnetmask&gt;</a:t>
            </a:r>
            <a:r>
              <a:rPr lang="de-DE" sz="1632" dirty="0">
                <a:solidFill>
                  <a:prstClr val="black"/>
                </a:solidFill>
                <a:latin typeface="Consolas" panose="020B0609020204030204" pitchFamily="49" charset="0"/>
              </a:rPr>
              <a:t> `</a:t>
            </a:r>
          </a:p>
          <a:p>
            <a:pPr marL="0" indent="0">
              <a:buNone/>
            </a:pPr>
            <a:r>
              <a:rPr lang="de-DE" sz="1632" dirty="0">
                <a:solidFill>
                  <a:prstClr val="black"/>
                </a:solidFill>
                <a:latin typeface="Consolas" panose="020B0609020204030204" pitchFamily="49" charset="0"/>
              </a:rPr>
              <a:t>      </a:t>
            </a:r>
            <a:r>
              <a:rPr lang="de-DE" sz="1632" dirty="0">
                <a:solidFill>
                  <a:srgbClr val="000080"/>
                </a:solidFill>
                <a:latin typeface="Consolas" panose="020B0609020204030204" pitchFamily="49" charset="0"/>
              </a:rPr>
              <a:t>-DefaultGateway</a:t>
            </a:r>
            <a:r>
              <a:rPr lang="de-DE" sz="1632" dirty="0">
                <a:solidFill>
                  <a:prstClr val="black"/>
                </a:solidFill>
                <a:latin typeface="Consolas" panose="020B0609020204030204" pitchFamily="49" charset="0"/>
              </a:rPr>
              <a:t> </a:t>
            </a:r>
            <a:r>
              <a:rPr lang="de-DE" sz="1632" dirty="0">
                <a:solidFill>
                  <a:srgbClr val="FF4500"/>
                </a:solidFill>
                <a:latin typeface="Consolas" panose="020B0609020204030204" pitchFamily="49" charset="0"/>
              </a:rPr>
              <a:t>&lt;dvmgateway&gt;</a:t>
            </a:r>
            <a:r>
              <a:rPr lang="de-DE" sz="1632" dirty="0">
                <a:solidFill>
                  <a:prstClr val="black"/>
                </a:solidFill>
                <a:latin typeface="Consolas" panose="020B0609020204030204" pitchFamily="49" charset="0"/>
              </a:rPr>
              <a:t> `</a:t>
            </a:r>
          </a:p>
          <a:p>
            <a:pPr marL="0" indent="0">
              <a:buNone/>
            </a:pPr>
            <a:r>
              <a:rPr lang="de-DE" sz="1632" dirty="0">
                <a:solidFill>
                  <a:prstClr val="black"/>
                </a:solidFill>
                <a:latin typeface="Consolas" panose="020B0609020204030204" pitchFamily="49" charset="0"/>
              </a:rPr>
              <a:t>      </a:t>
            </a:r>
            <a:r>
              <a:rPr lang="de-DE" sz="1632" dirty="0">
                <a:solidFill>
                  <a:srgbClr val="000080"/>
                </a:solidFill>
                <a:latin typeface="Consolas" panose="020B0609020204030204" pitchFamily="49" charset="0"/>
              </a:rPr>
              <a:t>-VlanId</a:t>
            </a:r>
            <a:r>
              <a:rPr lang="de-DE" sz="1632" dirty="0">
                <a:solidFill>
                  <a:prstClr val="black"/>
                </a:solidFill>
                <a:latin typeface="Consolas" panose="020B0609020204030204" pitchFamily="49" charset="0"/>
              </a:rPr>
              <a:t> </a:t>
            </a:r>
            <a:r>
              <a:rPr lang="de-DE" sz="1632" dirty="0">
                <a:solidFill>
                  <a:srgbClr val="FF4500"/>
                </a:solidFill>
                <a:latin typeface="Consolas" panose="020B0609020204030204" pitchFamily="49" charset="0"/>
              </a:rPr>
              <a:t>&lt;vlanid&gt;</a:t>
            </a:r>
            <a:r>
              <a:rPr lang="de-DE" sz="1632" dirty="0">
                <a:solidFill>
                  <a:prstClr val="black"/>
                </a:solidFill>
                <a:latin typeface="Consolas" panose="020B0609020204030204" pitchFamily="49" charset="0"/>
              </a:rPr>
              <a:t> `</a:t>
            </a:r>
          </a:p>
          <a:p>
            <a:pPr marL="0" indent="0">
              <a:buNone/>
            </a:pPr>
            <a:r>
              <a:rPr lang="de-DE" sz="1632" dirty="0">
                <a:solidFill>
                  <a:prstClr val="black"/>
                </a:solidFill>
                <a:latin typeface="Consolas" panose="020B0609020204030204" pitchFamily="49" charset="0"/>
              </a:rPr>
              <a:t>      </a:t>
            </a:r>
            <a:r>
              <a:rPr lang="de-DE" sz="1632" dirty="0">
                <a:solidFill>
                  <a:srgbClr val="000080"/>
                </a:solidFill>
                <a:latin typeface="Consolas" panose="020B0609020204030204" pitchFamily="49" charset="0"/>
              </a:rPr>
              <a:t>-OemIsoPath</a:t>
            </a:r>
            <a:r>
              <a:rPr lang="de-DE" sz="1632" dirty="0">
                <a:solidFill>
                  <a:prstClr val="black"/>
                </a:solidFill>
                <a:latin typeface="Consolas" panose="020B0609020204030204" pitchFamily="49" charset="0"/>
              </a:rPr>
              <a:t> </a:t>
            </a:r>
            <a:r>
              <a:rPr lang="de-DE" sz="1632" dirty="0">
                <a:solidFill>
                  <a:srgbClr val="FF4500"/>
                </a:solidFill>
                <a:latin typeface="Consolas" panose="020B0609020204030204" pitchFamily="49" charset="0"/>
              </a:rPr>
              <a:t>&lt;oemiso&gt;</a:t>
            </a:r>
            <a:r>
              <a:rPr lang="de-DE" sz="1632" dirty="0">
                <a:solidFill>
                  <a:prstClr val="black"/>
                </a:solidFill>
                <a:latin typeface="Consolas" panose="020B0609020204030204" pitchFamily="49" charset="0"/>
              </a:rPr>
              <a:t> `</a:t>
            </a:r>
          </a:p>
          <a:p>
            <a:pPr marL="0" indent="0">
              <a:buNone/>
            </a:pPr>
            <a:r>
              <a:rPr lang="de-DE" sz="1632" dirty="0">
                <a:solidFill>
                  <a:prstClr val="black"/>
                </a:solidFill>
                <a:latin typeface="Consolas" panose="020B0609020204030204" pitchFamily="49" charset="0"/>
              </a:rPr>
              <a:t>      </a:t>
            </a:r>
            <a:r>
              <a:rPr lang="de-DE" sz="1632" dirty="0">
                <a:solidFill>
                  <a:srgbClr val="000080"/>
                </a:solidFill>
                <a:latin typeface="Consolas" panose="020B0609020204030204" pitchFamily="49" charset="0"/>
              </a:rPr>
              <a:t>-Verbose </a:t>
            </a:r>
          </a:p>
          <a:p>
            <a:pPr marL="0" indent="0">
              <a:buNone/>
            </a:pPr>
            <a:endParaRPr lang="de-DE" sz="1224" dirty="0">
              <a:latin typeface="Consolas" panose="020B0609020204030204" pitchFamily="49" charset="0"/>
            </a:endParaRPr>
          </a:p>
        </p:txBody>
      </p:sp>
      <p:sp>
        <p:nvSpPr>
          <p:cNvPr id="18" name="Title 16"/>
          <p:cNvSpPr txBox="1">
            <a:spLocks/>
          </p:cNvSpPr>
          <p:nvPr/>
        </p:nvSpPr>
        <p:spPr>
          <a:xfrm>
            <a:off x="318181" y="311377"/>
            <a:ext cx="11889564" cy="915986"/>
          </a:xfrm>
          <a:prstGeom prst="rect">
            <a:avLst/>
          </a:prstGeom>
        </p:spPr>
        <p:txBody>
          <a:bodyPr vert="horz" wrap="square" lIns="91440" tIns="91440" rIns="91440"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400" dirty="0"/>
              <a:t>Creation of the deployment VM (DVM)</a:t>
            </a:r>
          </a:p>
        </p:txBody>
      </p:sp>
      <p:graphicFrame>
        <p:nvGraphicFramePr>
          <p:cNvPr id="5" name="Content Placeholder 10"/>
          <p:cNvGraphicFramePr>
            <a:graphicFrameLocks/>
          </p:cNvGraphicFramePr>
          <p:nvPr>
            <p:extLst>
              <p:ext uri="{D42A27DB-BD31-4B8C-83A1-F6EECF244321}">
                <p14:modId xmlns:p14="http://schemas.microsoft.com/office/powerpoint/2010/main" val="2019579232"/>
              </p:ext>
            </p:extLst>
          </p:nvPr>
        </p:nvGraphicFramePr>
        <p:xfrm>
          <a:off x="6157319" y="1411487"/>
          <a:ext cx="5323917" cy="2575348"/>
        </p:xfrm>
        <a:graphic>
          <a:graphicData uri="http://schemas.openxmlformats.org/drawingml/2006/table">
            <a:tbl>
              <a:tblPr firstRow="1" bandRow="1">
                <a:tableStyleId>{5C22544A-7EE6-4342-B048-85BDC9FD1C3A}</a:tableStyleId>
              </a:tblPr>
              <a:tblGrid>
                <a:gridCol w="2463550">
                  <a:extLst>
                    <a:ext uri="{9D8B030D-6E8A-4147-A177-3AD203B41FA5}">
                      <a16:colId xmlns:a16="http://schemas.microsoft.com/office/drawing/2014/main" val="1855071078"/>
                    </a:ext>
                  </a:extLst>
                </a:gridCol>
                <a:gridCol w="2860367">
                  <a:extLst>
                    <a:ext uri="{9D8B030D-6E8A-4147-A177-3AD203B41FA5}">
                      <a16:colId xmlns:a16="http://schemas.microsoft.com/office/drawing/2014/main" val="815662924"/>
                    </a:ext>
                  </a:extLst>
                </a:gridCol>
              </a:tblGrid>
              <a:tr h="279781">
                <a:tc>
                  <a:txBody>
                    <a:bodyPr/>
                    <a:lstStyle/>
                    <a:p>
                      <a:r>
                        <a:rPr lang="de-DE" sz="1600" dirty="0"/>
                        <a:t>Parameter</a:t>
                      </a:r>
                    </a:p>
                  </a:txBody>
                  <a:tcPr marL="93260" marR="93260" marT="46630" marB="46630">
                    <a:lnL w="12700" cap="flat" cmpd="sng" algn="ctr">
                      <a:solidFill>
                        <a:schemeClr val="tx2"/>
                      </a:solidFill>
                      <a:prstDash val="solid"/>
                      <a:round/>
                      <a:headEnd type="none" w="med" len="med"/>
                      <a:tailEnd type="none" w="med" len="med"/>
                    </a:lnL>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r>
                        <a:rPr lang="de-DE" sz="1600" dirty="0"/>
                        <a:t>Description</a:t>
                      </a:r>
                    </a:p>
                  </a:txBody>
                  <a:tcPr marL="93260" marR="93260" marT="46630" marB="46630">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4157305565"/>
                  </a:ext>
                </a:extLst>
              </a:tr>
              <a:tr h="279781">
                <a:tc>
                  <a:txBody>
                    <a:bodyPr/>
                    <a:lstStyle/>
                    <a:p>
                      <a:r>
                        <a:rPr lang="de-DE" sz="1200" dirty="0" err="1"/>
                        <a:t>ComputerName</a:t>
                      </a:r>
                      <a:r>
                        <a:rPr lang="de-DE" sz="1200" dirty="0"/>
                        <a:t>*</a:t>
                      </a:r>
                    </a:p>
                  </a:txBody>
                  <a:tcPr marL="93260" marR="93260" marT="46630" marB="46630">
                    <a:lnL w="12700" cap="flat" cmpd="sng" algn="ctr">
                      <a:solidFill>
                        <a:schemeClr val="tx2"/>
                      </a:solidFill>
                      <a:prstDash val="solid"/>
                      <a:round/>
                      <a:headEnd type="none" w="med" len="med"/>
                      <a:tailEnd type="none" w="med" len="med"/>
                    </a:lnL>
                    <a:lnT w="1270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200" dirty="0"/>
                        <a:t>Name of </a:t>
                      </a:r>
                      <a:r>
                        <a:rPr lang="de-DE" sz="1200" dirty="0" err="1"/>
                        <a:t>the</a:t>
                      </a:r>
                      <a:r>
                        <a:rPr lang="de-DE" sz="1200" dirty="0"/>
                        <a:t> DVM VM</a:t>
                      </a:r>
                    </a:p>
                  </a:txBody>
                  <a:tcPr marL="93260" marR="93260" marT="46630" marB="46630">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581693459"/>
                  </a:ext>
                </a:extLst>
              </a:tr>
              <a:tr h="279781">
                <a:tc>
                  <a:txBody>
                    <a:bodyPr/>
                    <a:lstStyle/>
                    <a:p>
                      <a:r>
                        <a:rPr lang="de-DE" sz="1200" dirty="0" err="1"/>
                        <a:t>LocalAdministratorPassword</a:t>
                      </a:r>
                      <a:endParaRPr lang="de-DE" sz="1200" dirty="0"/>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200" dirty="0" err="1"/>
                        <a:t>Local</a:t>
                      </a:r>
                      <a:r>
                        <a:rPr lang="de-DE" sz="1200" dirty="0"/>
                        <a:t> Administrator Password</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309034341"/>
                  </a:ext>
                </a:extLst>
              </a:tr>
              <a:tr h="279781">
                <a:tc>
                  <a:txBody>
                    <a:bodyPr/>
                    <a:lstStyle/>
                    <a:p>
                      <a:r>
                        <a:rPr lang="de-DE" sz="1200" dirty="0" err="1"/>
                        <a:t>IPAddress</a:t>
                      </a:r>
                      <a:endParaRPr lang="de-DE" sz="1200" dirty="0"/>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200" dirty="0"/>
                        <a:t>IP-</a:t>
                      </a:r>
                      <a:r>
                        <a:rPr lang="de-DE" sz="1200" dirty="0" err="1"/>
                        <a:t>Address</a:t>
                      </a:r>
                      <a:r>
                        <a:rPr lang="de-DE" sz="1200" dirty="0"/>
                        <a:t> of </a:t>
                      </a:r>
                      <a:r>
                        <a:rPr lang="de-DE" sz="1200" dirty="0" err="1"/>
                        <a:t>the</a:t>
                      </a:r>
                      <a:r>
                        <a:rPr lang="de-DE" sz="1200" dirty="0"/>
                        <a:t> DVM </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153577468"/>
                  </a:ext>
                </a:extLst>
              </a:tr>
              <a:tr h="279781">
                <a:tc>
                  <a:txBody>
                    <a:bodyPr/>
                    <a:lstStyle/>
                    <a:p>
                      <a:r>
                        <a:rPr lang="de-DE" sz="1200" dirty="0" err="1"/>
                        <a:t>NetMask</a:t>
                      </a:r>
                      <a:endParaRPr lang="de-DE" sz="1200" dirty="0"/>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200" dirty="0" err="1"/>
                        <a:t>Subnetmask</a:t>
                      </a:r>
                      <a:r>
                        <a:rPr lang="de-DE" sz="1200" dirty="0"/>
                        <a:t> of </a:t>
                      </a:r>
                      <a:r>
                        <a:rPr lang="de-DE" sz="1200" dirty="0" err="1"/>
                        <a:t>the</a:t>
                      </a:r>
                      <a:r>
                        <a:rPr lang="de-DE" sz="1200" dirty="0"/>
                        <a:t> DVM</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872159738"/>
                  </a:ext>
                </a:extLst>
              </a:tr>
              <a:tr h="279781">
                <a:tc>
                  <a:txBody>
                    <a:bodyPr/>
                    <a:lstStyle/>
                    <a:p>
                      <a:r>
                        <a:rPr lang="de-DE" sz="1200" dirty="0" err="1"/>
                        <a:t>DefaultGateway</a:t>
                      </a:r>
                      <a:endParaRPr lang="de-DE" sz="1200" dirty="0"/>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200" dirty="0"/>
                        <a:t>Default Gateway</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0257104"/>
                  </a:ext>
                </a:extLst>
              </a:tr>
              <a:tr h="279781">
                <a:tc>
                  <a:txBody>
                    <a:bodyPr/>
                    <a:lstStyle/>
                    <a:p>
                      <a:r>
                        <a:rPr lang="de-DE" sz="1200" dirty="0" err="1"/>
                        <a:t>VlanId</a:t>
                      </a:r>
                      <a:endParaRPr lang="de-DE" sz="1200" dirty="0"/>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200" dirty="0"/>
                        <a:t>VLAN ID for DVM</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97308359"/>
                  </a:ext>
                </a:extLst>
              </a:tr>
              <a:tr h="279781">
                <a:tc>
                  <a:txBody>
                    <a:bodyPr/>
                    <a:lstStyle/>
                    <a:p>
                      <a:r>
                        <a:rPr lang="de-DE" sz="1200" dirty="0" err="1"/>
                        <a:t>OemIsoPath</a:t>
                      </a:r>
                      <a:endParaRPr lang="de-DE" sz="1200" dirty="0"/>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200" dirty="0"/>
                        <a:t>OEM ISO Path (Driver Disk)</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656560610"/>
                  </a:ext>
                </a:extLst>
              </a:tr>
              <a:tr h="279781">
                <a:tc>
                  <a:txBody>
                    <a:bodyPr/>
                    <a:lstStyle/>
                    <a:p>
                      <a:r>
                        <a:rPr lang="de-DE" sz="1200" dirty="0"/>
                        <a:t>Verbose</a:t>
                      </a: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200" dirty="0"/>
                        <a:t>Run Script in Verbose Mode</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240037628"/>
                  </a:ext>
                </a:extLst>
              </a:tr>
            </a:tbl>
          </a:graphicData>
        </a:graphic>
      </p:graphicFrame>
    </p:spTree>
    <p:extLst>
      <p:ext uri="{BB962C8B-B14F-4D97-AF65-F5344CB8AC3E}">
        <p14:creationId xmlns:p14="http://schemas.microsoft.com/office/powerpoint/2010/main" val="420006685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5481" y="2125662"/>
            <a:ext cx="11885514" cy="2262852"/>
          </a:xfrm>
        </p:spPr>
        <p:txBody>
          <a:bodyPr/>
          <a:lstStyle/>
          <a:p>
            <a:r>
              <a:rPr lang="de-DE" sz="7343" dirty="0"/>
              <a:t>Azure Stack Hub</a:t>
            </a:r>
            <a:br>
              <a:rPr lang="de-DE" sz="7343" dirty="0"/>
            </a:br>
            <a:r>
              <a:rPr lang="de-DE" sz="7343" dirty="0"/>
              <a:t>Installation Process</a:t>
            </a:r>
            <a:endParaRPr lang="en-US" sz="7343" dirty="0"/>
          </a:p>
        </p:txBody>
      </p:sp>
    </p:spTree>
    <p:extLst>
      <p:ext uri="{BB962C8B-B14F-4D97-AF65-F5344CB8AC3E}">
        <p14:creationId xmlns:p14="http://schemas.microsoft.com/office/powerpoint/2010/main" val="2335073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A6CBD-E500-4186-8C39-2B743AFE6D10}"/>
              </a:ext>
            </a:extLst>
          </p:cNvPr>
          <p:cNvSpPr>
            <a:spLocks noGrp="1"/>
          </p:cNvSpPr>
          <p:nvPr>
            <p:ph type="title"/>
          </p:nvPr>
        </p:nvSpPr>
        <p:spPr>
          <a:xfrm>
            <a:off x="4751329" y="-1"/>
            <a:ext cx="6978954" cy="565027"/>
          </a:xfrm>
        </p:spPr>
        <p:txBody>
          <a:bodyPr/>
          <a:lstStyle/>
          <a:p>
            <a:r>
              <a:rPr lang="en-US"/>
              <a:t>Onsite Deployment</a:t>
            </a:r>
          </a:p>
        </p:txBody>
      </p:sp>
      <p:sp>
        <p:nvSpPr>
          <p:cNvPr id="3" name="Text Placeholder 2">
            <a:extLst>
              <a:ext uri="{FF2B5EF4-FFF2-40B4-BE49-F238E27FC236}">
                <a16:creationId xmlns:a16="http://schemas.microsoft.com/office/drawing/2014/main" id="{39E02118-822E-4DA5-B1C8-9C5356BC0024}"/>
              </a:ext>
            </a:extLst>
          </p:cNvPr>
          <p:cNvSpPr>
            <a:spLocks noGrp="1"/>
          </p:cNvSpPr>
          <p:nvPr>
            <p:ph type="body" sz="quarter" idx="10"/>
          </p:nvPr>
        </p:nvSpPr>
        <p:spPr>
          <a:xfrm>
            <a:off x="4751330" y="565026"/>
            <a:ext cx="7384240" cy="1678392"/>
          </a:xfrm>
        </p:spPr>
        <p:txBody>
          <a:bodyPr/>
          <a:lstStyle/>
          <a:p>
            <a:r>
              <a:rPr lang="en-US" sz="2448"/>
              <a:t>Important: make sure all information provided has not changed</a:t>
            </a:r>
          </a:p>
          <a:p>
            <a:r>
              <a:rPr lang="en-US" sz="2448"/>
              <a:t>Ensure the onsite engineer has all the required access and clearance.</a:t>
            </a:r>
          </a:p>
        </p:txBody>
      </p:sp>
      <p:sp>
        <p:nvSpPr>
          <p:cNvPr id="5" name="Text Placeholder 2">
            <a:extLst>
              <a:ext uri="{FF2B5EF4-FFF2-40B4-BE49-F238E27FC236}">
                <a16:creationId xmlns:a16="http://schemas.microsoft.com/office/drawing/2014/main" id="{40CEC823-B1FB-4902-8718-9390073CDC3B}"/>
              </a:ext>
            </a:extLst>
          </p:cNvPr>
          <p:cNvSpPr txBox="1">
            <a:spLocks/>
          </p:cNvSpPr>
          <p:nvPr/>
        </p:nvSpPr>
        <p:spPr>
          <a:xfrm>
            <a:off x="4751328" y="2243419"/>
            <a:ext cx="3813290" cy="3842049"/>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51304">
              <a:defRPr/>
            </a:pPr>
            <a:r>
              <a:rPr lang="en-US" sz="2448">
                <a:gradFill>
                  <a:gsLst>
                    <a:gs pos="1250">
                      <a:srgbClr val="1A1A1A"/>
                    </a:gs>
                    <a:gs pos="100000">
                      <a:srgbClr val="1A1A1A"/>
                    </a:gs>
                  </a:gsLst>
                  <a:lin ang="5400000" scaled="0"/>
                </a:gradFill>
              </a:rPr>
              <a:t>The onsite H/W engineer will:</a:t>
            </a:r>
          </a:p>
          <a:p>
            <a:pPr marL="466298" indent="-466298" defTabSz="951304">
              <a:buFontTx/>
              <a:buChar char="-"/>
              <a:defRPr/>
            </a:pPr>
            <a:r>
              <a:rPr lang="en-US" sz="2448">
                <a:gradFill>
                  <a:gsLst>
                    <a:gs pos="1250">
                      <a:srgbClr val="1A1A1A"/>
                    </a:gs>
                    <a:gs pos="100000">
                      <a:srgbClr val="1A1A1A"/>
                    </a:gs>
                  </a:gsLst>
                  <a:lin ang="5400000" scaled="0"/>
                </a:gradFill>
              </a:rPr>
              <a:t>Rack the solution</a:t>
            </a:r>
          </a:p>
          <a:p>
            <a:pPr marL="466298" indent="-466298" defTabSz="951304">
              <a:buFontTx/>
              <a:buChar char="-"/>
              <a:defRPr/>
            </a:pPr>
            <a:r>
              <a:rPr lang="en-US" sz="2448">
                <a:gradFill>
                  <a:gsLst>
                    <a:gs pos="1250">
                      <a:srgbClr val="1A1A1A"/>
                    </a:gs>
                    <a:gs pos="100000">
                      <a:srgbClr val="1A1A1A"/>
                    </a:gs>
                  </a:gsLst>
                  <a:lin ang="5400000" scaled="0"/>
                </a:gradFill>
              </a:rPr>
              <a:t>Integrate to your border devices</a:t>
            </a:r>
          </a:p>
          <a:p>
            <a:pPr marL="466298" indent="-466298" defTabSz="951304">
              <a:buFontTx/>
              <a:buChar char="-"/>
              <a:defRPr/>
            </a:pPr>
            <a:r>
              <a:rPr lang="en-US" sz="2448">
                <a:gradFill>
                  <a:gsLst>
                    <a:gs pos="1250">
                      <a:srgbClr val="1A1A1A"/>
                    </a:gs>
                    <a:gs pos="100000">
                      <a:srgbClr val="1A1A1A"/>
                    </a:gs>
                  </a:gsLst>
                  <a:lin ang="5400000" scaled="0"/>
                </a:gradFill>
              </a:rPr>
              <a:t>Prepare the HLH</a:t>
            </a:r>
          </a:p>
          <a:p>
            <a:pPr marL="466298" indent="-466298" defTabSz="951304">
              <a:buFontTx/>
              <a:buChar char="-"/>
              <a:defRPr/>
            </a:pPr>
            <a:r>
              <a:rPr lang="en-US" sz="2448">
                <a:gradFill>
                  <a:gsLst>
                    <a:gs pos="1250">
                      <a:srgbClr val="1A1A1A"/>
                    </a:gs>
                    <a:gs pos="100000">
                      <a:srgbClr val="1A1A1A"/>
                    </a:gs>
                  </a:gsLst>
                  <a:lin ang="5400000" scaled="0"/>
                </a:gradFill>
              </a:rPr>
              <a:t>Update all the BMC and Firmware to all hosts.</a:t>
            </a:r>
          </a:p>
          <a:p>
            <a:pPr marL="466298" indent="-466298" defTabSz="951304">
              <a:buFontTx/>
              <a:buChar char="-"/>
              <a:defRPr/>
            </a:pPr>
            <a:r>
              <a:rPr lang="en-US" sz="2448">
                <a:gradFill>
                  <a:gsLst>
                    <a:gs pos="1250">
                      <a:srgbClr val="1A1A1A"/>
                    </a:gs>
                    <a:gs pos="100000">
                      <a:srgbClr val="1A1A1A"/>
                    </a:gs>
                  </a:gsLst>
                  <a:lin ang="5400000" scaled="0"/>
                </a:gradFill>
              </a:rPr>
              <a:t>Kicks off deployment</a:t>
            </a:r>
          </a:p>
        </p:txBody>
      </p:sp>
      <p:sp>
        <p:nvSpPr>
          <p:cNvPr id="6" name="Text Placeholder 2">
            <a:extLst>
              <a:ext uri="{FF2B5EF4-FFF2-40B4-BE49-F238E27FC236}">
                <a16:creationId xmlns:a16="http://schemas.microsoft.com/office/drawing/2014/main" id="{8302E1AF-6030-4E80-AF98-6C713C111FA9}"/>
              </a:ext>
            </a:extLst>
          </p:cNvPr>
          <p:cNvSpPr txBox="1">
            <a:spLocks/>
          </p:cNvSpPr>
          <p:nvPr/>
        </p:nvSpPr>
        <p:spPr>
          <a:xfrm>
            <a:off x="4699834" y="6010263"/>
            <a:ext cx="7384242" cy="768409"/>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51304">
              <a:defRPr/>
            </a:pPr>
            <a:r>
              <a:rPr lang="en-US" sz="2448">
                <a:gradFill>
                  <a:gsLst>
                    <a:gs pos="1250">
                      <a:srgbClr val="1A1A1A"/>
                    </a:gs>
                    <a:gs pos="100000">
                      <a:srgbClr val="1A1A1A"/>
                    </a:gs>
                  </a:gsLst>
                  <a:lin ang="5400000" scaled="0"/>
                </a:gradFill>
              </a:rPr>
              <a:t>Microsoft support engineers are ready to help with any unforeseen issues.</a:t>
            </a:r>
          </a:p>
        </p:txBody>
      </p:sp>
      <p:sp>
        <p:nvSpPr>
          <p:cNvPr id="9" name="Text Placeholder 2">
            <a:extLst>
              <a:ext uri="{FF2B5EF4-FFF2-40B4-BE49-F238E27FC236}">
                <a16:creationId xmlns:a16="http://schemas.microsoft.com/office/drawing/2014/main" id="{4398E557-4F75-4F72-ADAE-1D1A0B4A7165}"/>
              </a:ext>
            </a:extLst>
          </p:cNvPr>
          <p:cNvSpPr txBox="1">
            <a:spLocks/>
          </p:cNvSpPr>
          <p:nvPr/>
        </p:nvSpPr>
        <p:spPr>
          <a:xfrm>
            <a:off x="8564619" y="2540937"/>
            <a:ext cx="3570951" cy="2862963"/>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66298" indent="-466298" defTabSz="951304">
              <a:buFontTx/>
              <a:buChar char="-"/>
              <a:defRPr/>
            </a:pPr>
            <a:r>
              <a:rPr lang="en-US" sz="2448" dirty="0">
                <a:gradFill>
                  <a:gsLst>
                    <a:gs pos="1250">
                      <a:srgbClr val="1A1A1A"/>
                    </a:gs>
                    <a:gs pos="100000">
                      <a:srgbClr val="1A1A1A"/>
                    </a:gs>
                  </a:gsLst>
                  <a:lin ang="5400000" scaled="0"/>
                </a:gradFill>
              </a:rPr>
              <a:t>Install the latest update</a:t>
            </a:r>
          </a:p>
          <a:p>
            <a:pPr marL="466298" indent="-466298" defTabSz="951304">
              <a:buFontTx/>
              <a:buChar char="-"/>
              <a:defRPr/>
            </a:pPr>
            <a:r>
              <a:rPr lang="en-US" sz="2448" dirty="0">
                <a:gradFill>
                  <a:gsLst>
                    <a:gs pos="1250">
                      <a:srgbClr val="1A1A1A"/>
                    </a:gs>
                    <a:gs pos="100000">
                      <a:srgbClr val="1A1A1A"/>
                    </a:gs>
                  </a:gsLst>
                  <a:lin ang="5400000" scaled="0"/>
                </a:gradFill>
              </a:rPr>
              <a:t>Tests Azure Stack Hub post deployment</a:t>
            </a:r>
          </a:p>
          <a:p>
            <a:pPr marL="466298" indent="-466298" defTabSz="951304">
              <a:buFontTx/>
              <a:buChar char="-"/>
              <a:defRPr/>
            </a:pPr>
            <a:r>
              <a:rPr lang="en-US" sz="2448" dirty="0">
                <a:gradFill>
                  <a:gsLst>
                    <a:gs pos="1250">
                      <a:srgbClr val="1A1A1A"/>
                    </a:gs>
                    <a:gs pos="100000">
                      <a:srgbClr val="1A1A1A"/>
                    </a:gs>
                  </a:gsLst>
                  <a:lin ang="5400000" scaled="0"/>
                </a:gradFill>
              </a:rPr>
              <a:t>Register Azure Stack Hub</a:t>
            </a:r>
          </a:p>
          <a:p>
            <a:pPr marL="466298" indent="-466298" defTabSz="951304">
              <a:buFontTx/>
              <a:buChar char="-"/>
              <a:defRPr/>
            </a:pPr>
            <a:r>
              <a:rPr lang="en-US" sz="2448" dirty="0">
                <a:gradFill>
                  <a:gsLst>
                    <a:gs pos="1250">
                      <a:srgbClr val="1A1A1A"/>
                    </a:gs>
                    <a:gs pos="100000">
                      <a:srgbClr val="1A1A1A"/>
                    </a:gs>
                  </a:gsLst>
                  <a:lin ang="5400000" scaled="0"/>
                </a:gradFill>
              </a:rPr>
              <a:t>Hands off the solution to you</a:t>
            </a:r>
          </a:p>
        </p:txBody>
      </p:sp>
      <p:pic>
        <p:nvPicPr>
          <p:cNvPr id="7" name="Picture 6">
            <a:extLst>
              <a:ext uri="{FF2B5EF4-FFF2-40B4-BE49-F238E27FC236}">
                <a16:creationId xmlns:a16="http://schemas.microsoft.com/office/drawing/2014/main" id="{8E68BA6C-56E9-44ED-85CE-C72D7DE3E6FC}"/>
              </a:ext>
            </a:extLst>
          </p:cNvPr>
          <p:cNvPicPr>
            <a:picLocks noChangeAspect="1"/>
          </p:cNvPicPr>
          <p:nvPr/>
        </p:nvPicPr>
        <p:blipFill>
          <a:blip r:embed="rId3"/>
          <a:stretch>
            <a:fillRect/>
          </a:stretch>
        </p:blipFill>
        <p:spPr>
          <a:xfrm>
            <a:off x="-9767" y="-1"/>
            <a:ext cx="4640759" cy="6994525"/>
          </a:xfrm>
          <a:prstGeom prst="rect">
            <a:avLst/>
          </a:prstGeom>
        </p:spPr>
      </p:pic>
    </p:spTree>
    <p:extLst>
      <p:ext uri="{BB962C8B-B14F-4D97-AF65-F5344CB8AC3E}">
        <p14:creationId xmlns:p14="http://schemas.microsoft.com/office/powerpoint/2010/main" val="29467768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solidFill>
                  <a:srgbClr val="505050"/>
                </a:solidFill>
              </a:rPr>
              <a:t>Install Azure Stack Hub – the beginning</a:t>
            </a:r>
          </a:p>
        </p:txBody>
      </p:sp>
      <p:sp>
        <p:nvSpPr>
          <p:cNvPr id="5" name="Text Placeholder 4">
            <a:extLst>
              <a:ext uri="{FF2B5EF4-FFF2-40B4-BE49-F238E27FC236}">
                <a16:creationId xmlns:a16="http://schemas.microsoft.com/office/drawing/2014/main" id="{ABB85022-E020-469A-A66C-0B8C174315D8}"/>
              </a:ext>
            </a:extLst>
          </p:cNvPr>
          <p:cNvSpPr>
            <a:spLocks noGrp="1"/>
          </p:cNvSpPr>
          <p:nvPr>
            <p:ph type="body" sz="quarter" idx="10"/>
          </p:nvPr>
        </p:nvSpPr>
        <p:spPr>
          <a:xfrm>
            <a:off x="274639" y="1265833"/>
            <a:ext cx="11888787" cy="2345257"/>
          </a:xfrm>
        </p:spPr>
        <p:txBody>
          <a:bodyPr/>
          <a:lstStyle/>
          <a:p>
            <a:pPr marL="291436" indent="-291436">
              <a:lnSpc>
                <a:spcPct val="100000"/>
              </a:lnSpc>
              <a:spcAft>
                <a:spcPts val="1200"/>
              </a:spcAft>
              <a:buFont typeface="Arial" panose="020B0604020202020204" pitchFamily="34" charset="0"/>
              <a:buChar char="•"/>
            </a:pPr>
            <a:r>
              <a:rPr lang="de-DE" sz="2400" dirty="0">
                <a:solidFill>
                  <a:schemeClr val="tx1"/>
                </a:solidFill>
              </a:rPr>
              <a:t>The deployment will be started from the DVM</a:t>
            </a:r>
          </a:p>
          <a:p>
            <a:pPr marL="291436" indent="-291436">
              <a:lnSpc>
                <a:spcPct val="100000"/>
              </a:lnSpc>
              <a:spcAft>
                <a:spcPts val="1200"/>
              </a:spcAft>
              <a:buFont typeface="Arial" panose="020B0604020202020204" pitchFamily="34" charset="0"/>
              <a:buChar char="•"/>
            </a:pPr>
            <a:r>
              <a:rPr lang="de-DE" sz="2400" dirty="0">
                <a:solidFill>
                  <a:schemeClr val="tx1"/>
                </a:solidFill>
              </a:rPr>
              <a:t>The driver package is specified at DVM creation</a:t>
            </a:r>
          </a:p>
          <a:p>
            <a:pPr marL="291436" indent="-291436">
              <a:lnSpc>
                <a:spcPct val="100000"/>
              </a:lnSpc>
              <a:spcAft>
                <a:spcPts val="1200"/>
              </a:spcAft>
              <a:buFont typeface="Arial" panose="020B0604020202020204" pitchFamily="34" charset="0"/>
              <a:buChar char="•"/>
            </a:pPr>
            <a:r>
              <a:rPr lang="de-DE" sz="2400" dirty="0">
                <a:solidFill>
                  <a:schemeClr val="tx1"/>
                </a:solidFill>
              </a:rPr>
              <a:t>Different parameters for ADFS and AAD deployments</a:t>
            </a:r>
          </a:p>
          <a:p>
            <a:pPr marL="291436" indent="-291436">
              <a:lnSpc>
                <a:spcPct val="100000"/>
              </a:lnSpc>
              <a:spcAft>
                <a:spcPts val="1200"/>
              </a:spcAft>
              <a:buFont typeface="Arial" panose="020B0604020202020204" pitchFamily="34" charset="0"/>
              <a:buChar char="•"/>
            </a:pPr>
            <a:r>
              <a:rPr lang="de-DE" sz="2400" dirty="0">
                <a:solidFill>
                  <a:schemeClr val="tx1"/>
                </a:solidFill>
              </a:rPr>
              <a:t>Pass configuration using parameters or JSON</a:t>
            </a:r>
          </a:p>
        </p:txBody>
      </p:sp>
    </p:spTree>
    <p:extLst>
      <p:ext uri="{BB962C8B-B14F-4D97-AF65-F5344CB8AC3E}">
        <p14:creationId xmlns:p14="http://schemas.microsoft.com/office/powerpoint/2010/main" val="153455804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BB2BE-1001-43C9-88DB-E90A60B04E11}"/>
              </a:ext>
            </a:extLst>
          </p:cNvPr>
          <p:cNvSpPr>
            <a:spLocks noGrp="1"/>
          </p:cNvSpPr>
          <p:nvPr>
            <p:ph type="title"/>
          </p:nvPr>
        </p:nvSpPr>
        <p:spPr/>
        <p:txBody>
          <a:bodyPr/>
          <a:lstStyle/>
          <a:p>
            <a:r>
              <a:rPr lang="de-DE" dirty="0">
                <a:solidFill>
                  <a:srgbClr val="505050"/>
                </a:solidFill>
              </a:rPr>
              <a:t>Install Azure Stack Hub – It‘s a PowerShell script</a:t>
            </a:r>
          </a:p>
        </p:txBody>
      </p:sp>
      <p:sp>
        <p:nvSpPr>
          <p:cNvPr id="4" name="Content Placeholder 3">
            <a:extLst>
              <a:ext uri="{FF2B5EF4-FFF2-40B4-BE49-F238E27FC236}">
                <a16:creationId xmlns:a16="http://schemas.microsoft.com/office/drawing/2014/main" id="{F1526364-D9E7-443A-A4AE-2E6813BAB609}"/>
              </a:ext>
            </a:extLst>
          </p:cNvPr>
          <p:cNvSpPr>
            <a:spLocks noGrp="1"/>
          </p:cNvSpPr>
          <p:nvPr>
            <p:ph type="body" sz="quarter" idx="10"/>
          </p:nvPr>
        </p:nvSpPr>
        <p:spPr>
          <a:xfrm>
            <a:off x="233999" y="1296155"/>
            <a:ext cx="11887199" cy="2266646"/>
          </a:xfrm>
          <a:solidFill>
            <a:schemeClr val="bg1">
              <a:alpha val="50000"/>
            </a:schemeClr>
          </a:solidFill>
        </p:spPr>
        <p:txBody>
          <a:bodyPr>
            <a:noAutofit/>
          </a:bodyPr>
          <a:lstStyle/>
          <a:p>
            <a:r>
              <a:rPr lang="de-DE" sz="2448" dirty="0">
                <a:solidFill>
                  <a:srgbClr val="0000FF"/>
                </a:solidFill>
              </a:rPr>
              <a:t>InstallAzureStack.ps1</a:t>
            </a:r>
            <a:r>
              <a:rPr lang="de-DE" sz="2448" dirty="0">
                <a:solidFill>
                  <a:prstClr val="black"/>
                </a:solidFill>
              </a:rPr>
              <a:t> `</a:t>
            </a:r>
          </a:p>
          <a:p>
            <a:pPr marL="709173" lvl="3"/>
            <a:r>
              <a:rPr lang="de-DE" sz="1836" dirty="0">
                <a:solidFill>
                  <a:srgbClr val="000080"/>
                </a:solidFill>
              </a:rPr>
              <a:t>-</a:t>
            </a:r>
            <a:r>
              <a:rPr lang="de-DE" sz="1836" dirty="0" err="1">
                <a:solidFill>
                  <a:srgbClr val="0000FF"/>
                </a:solidFill>
              </a:rPr>
              <a:t>InfraAzureEnvironment</a:t>
            </a:r>
            <a:r>
              <a:rPr lang="de-DE" sz="1836" dirty="0">
                <a:solidFill>
                  <a:prstClr val="black"/>
                </a:solidFill>
              </a:rPr>
              <a:t> </a:t>
            </a:r>
            <a:r>
              <a:rPr lang="de-DE" sz="1836" dirty="0">
                <a:solidFill>
                  <a:srgbClr val="8B0000"/>
                </a:solidFill>
              </a:rPr>
              <a:t>"</a:t>
            </a:r>
            <a:r>
              <a:rPr lang="de-DE" sz="1836" dirty="0" err="1">
                <a:solidFill>
                  <a:srgbClr val="8B0000"/>
                </a:solidFill>
              </a:rPr>
              <a:t>AzureCloud</a:t>
            </a:r>
            <a:r>
              <a:rPr lang="de-DE" sz="1836" dirty="0">
                <a:solidFill>
                  <a:srgbClr val="8B0000"/>
                </a:solidFill>
              </a:rPr>
              <a:t>"</a:t>
            </a:r>
            <a:r>
              <a:rPr lang="de-DE" sz="1836" dirty="0">
                <a:solidFill>
                  <a:prstClr val="black"/>
                </a:solidFill>
              </a:rPr>
              <a:t> </a:t>
            </a:r>
            <a:r>
              <a:rPr lang="de-DE" sz="1836" dirty="0">
                <a:solidFill>
                  <a:srgbClr val="000080"/>
                </a:solidFill>
              </a:rPr>
              <a:t>-</a:t>
            </a:r>
            <a:r>
              <a:rPr lang="de-DE" sz="1836" dirty="0">
                <a:solidFill>
                  <a:srgbClr val="0000FF"/>
                </a:solidFill>
              </a:rPr>
              <a:t>CompanyName</a:t>
            </a:r>
            <a:r>
              <a:rPr lang="de-DE" sz="1836" dirty="0">
                <a:solidFill>
                  <a:prstClr val="black"/>
                </a:solidFill>
              </a:rPr>
              <a:t> </a:t>
            </a:r>
            <a:r>
              <a:rPr lang="de-DE" sz="1836" dirty="0">
                <a:solidFill>
                  <a:srgbClr val="8B0000"/>
                </a:solidFill>
              </a:rPr>
              <a:t>"</a:t>
            </a:r>
            <a:r>
              <a:rPr lang="de-DE" sz="1836" dirty="0">
                <a:solidFill>
                  <a:srgbClr val="FF4500"/>
                </a:solidFill>
              </a:rPr>
              <a:t>&lt;..&gt;</a:t>
            </a:r>
            <a:r>
              <a:rPr lang="de-DE" sz="1836" dirty="0">
                <a:solidFill>
                  <a:srgbClr val="8B0000"/>
                </a:solidFill>
              </a:rPr>
              <a:t>"</a:t>
            </a:r>
            <a:r>
              <a:rPr lang="de-DE" sz="1836" dirty="0">
                <a:solidFill>
                  <a:prstClr val="black"/>
                </a:solidFill>
              </a:rPr>
              <a:t> `</a:t>
            </a:r>
          </a:p>
          <a:p>
            <a:pPr marL="709173" lvl="3"/>
            <a:r>
              <a:rPr lang="de-DE" sz="1836" dirty="0">
                <a:solidFill>
                  <a:srgbClr val="000080"/>
                </a:solidFill>
              </a:rPr>
              <a:t>-</a:t>
            </a:r>
            <a:r>
              <a:rPr lang="de-DE" sz="1836" dirty="0" err="1">
                <a:solidFill>
                  <a:srgbClr val="0000FF"/>
                </a:solidFill>
              </a:rPr>
              <a:t>InfraAzureDirectoryTenantName</a:t>
            </a:r>
            <a:r>
              <a:rPr lang="de-DE" sz="1836" dirty="0">
                <a:solidFill>
                  <a:prstClr val="black"/>
                </a:solidFill>
              </a:rPr>
              <a:t> "</a:t>
            </a:r>
            <a:r>
              <a:rPr lang="de-DE" sz="1836" dirty="0">
                <a:solidFill>
                  <a:srgbClr val="FF4500"/>
                </a:solidFill>
              </a:rPr>
              <a:t>&lt;..&gt;.</a:t>
            </a:r>
            <a:r>
              <a:rPr lang="de-DE" sz="1836" dirty="0">
                <a:solidFill>
                  <a:srgbClr val="8B0000"/>
                </a:solidFill>
              </a:rPr>
              <a:t>onmicrosoft.com"</a:t>
            </a:r>
            <a:r>
              <a:rPr lang="de-DE" sz="1836" dirty="0">
                <a:solidFill>
                  <a:prstClr val="black"/>
                </a:solidFill>
              </a:rPr>
              <a:t> `</a:t>
            </a:r>
          </a:p>
          <a:p>
            <a:pPr marL="709173" lvl="3"/>
            <a:r>
              <a:rPr lang="de-DE" sz="1836" dirty="0">
                <a:solidFill>
                  <a:srgbClr val="000080"/>
                </a:solidFill>
              </a:rPr>
              <a:t>-</a:t>
            </a:r>
            <a:r>
              <a:rPr lang="de-DE" sz="1836" dirty="0" err="1">
                <a:solidFill>
                  <a:srgbClr val="0000FF"/>
                </a:solidFill>
              </a:rPr>
              <a:t>InfraAzureDirectoryTenantAdminCredential</a:t>
            </a:r>
            <a:r>
              <a:rPr lang="de-DE" sz="1836" dirty="0">
                <a:solidFill>
                  <a:prstClr val="black"/>
                </a:solidFill>
              </a:rPr>
              <a:t> </a:t>
            </a:r>
            <a:r>
              <a:rPr lang="de-DE" sz="1836" dirty="0">
                <a:solidFill>
                  <a:srgbClr val="FF4500"/>
                </a:solidFill>
              </a:rPr>
              <a:t>&lt;..&gt;</a:t>
            </a:r>
            <a:r>
              <a:rPr lang="de-DE" sz="1836" dirty="0">
                <a:solidFill>
                  <a:prstClr val="black"/>
                </a:solidFill>
              </a:rPr>
              <a:t> `</a:t>
            </a:r>
          </a:p>
          <a:p>
            <a:pPr marL="709173" lvl="3"/>
            <a:r>
              <a:rPr lang="de-DE" sz="1836" dirty="0">
                <a:solidFill>
                  <a:srgbClr val="000080"/>
                </a:solidFill>
              </a:rPr>
              <a:t>-</a:t>
            </a:r>
            <a:r>
              <a:rPr lang="de-DE" sz="1836" dirty="0" err="1">
                <a:solidFill>
                  <a:srgbClr val="0000FF"/>
                </a:solidFill>
              </a:rPr>
              <a:t>DomainFQDN</a:t>
            </a:r>
            <a:r>
              <a:rPr lang="de-DE" sz="1836" dirty="0">
                <a:solidFill>
                  <a:prstClr val="black"/>
                </a:solidFill>
              </a:rPr>
              <a:t> </a:t>
            </a:r>
            <a:r>
              <a:rPr lang="de-DE" sz="1836" dirty="0">
                <a:solidFill>
                  <a:srgbClr val="FF4500"/>
                </a:solidFill>
              </a:rPr>
              <a:t>&lt;..&gt;</a:t>
            </a:r>
            <a:r>
              <a:rPr lang="de-DE" sz="1836" dirty="0">
                <a:solidFill>
                  <a:prstClr val="black"/>
                </a:solidFill>
              </a:rPr>
              <a:t> </a:t>
            </a:r>
            <a:r>
              <a:rPr lang="de-DE" sz="1836" dirty="0">
                <a:solidFill>
                  <a:srgbClr val="000080"/>
                </a:solidFill>
              </a:rPr>
              <a:t>-</a:t>
            </a:r>
            <a:r>
              <a:rPr lang="de-DE" sz="1836" dirty="0" err="1">
                <a:solidFill>
                  <a:srgbClr val="0000FF"/>
                </a:solidFill>
              </a:rPr>
              <a:t>DomainAdminCredential</a:t>
            </a:r>
            <a:r>
              <a:rPr lang="de-DE" sz="1836" dirty="0">
                <a:solidFill>
                  <a:prstClr val="black"/>
                </a:solidFill>
              </a:rPr>
              <a:t> </a:t>
            </a:r>
            <a:r>
              <a:rPr lang="de-DE" sz="1836" dirty="0">
                <a:solidFill>
                  <a:srgbClr val="FF4500"/>
                </a:solidFill>
              </a:rPr>
              <a:t>&lt;..&gt;</a:t>
            </a:r>
            <a:r>
              <a:rPr lang="de-DE" sz="1836" dirty="0">
                <a:solidFill>
                  <a:prstClr val="black"/>
                </a:solidFill>
              </a:rPr>
              <a:t> `</a:t>
            </a:r>
          </a:p>
          <a:p>
            <a:pPr marL="709173" lvl="3"/>
            <a:r>
              <a:rPr lang="de-DE" sz="1836" dirty="0">
                <a:solidFill>
                  <a:srgbClr val="000080"/>
                </a:solidFill>
              </a:rPr>
              <a:t>-</a:t>
            </a:r>
            <a:r>
              <a:rPr lang="de-DE" sz="1836" dirty="0" err="1">
                <a:solidFill>
                  <a:srgbClr val="0000FF"/>
                </a:solidFill>
              </a:rPr>
              <a:t>BareMetalCredential</a:t>
            </a:r>
            <a:r>
              <a:rPr lang="de-DE" sz="1836" dirty="0">
                <a:solidFill>
                  <a:prstClr val="black"/>
                </a:solidFill>
              </a:rPr>
              <a:t> </a:t>
            </a:r>
            <a:r>
              <a:rPr lang="de-DE" sz="1836" dirty="0">
                <a:solidFill>
                  <a:srgbClr val="FF4500"/>
                </a:solidFill>
              </a:rPr>
              <a:t>&lt;..&gt;</a:t>
            </a:r>
            <a:r>
              <a:rPr lang="de-DE" sz="1836" dirty="0">
                <a:solidFill>
                  <a:prstClr val="black"/>
                </a:solidFill>
              </a:rPr>
              <a:t> </a:t>
            </a:r>
            <a:r>
              <a:rPr lang="de-DE" sz="1836" dirty="0">
                <a:solidFill>
                  <a:srgbClr val="000080"/>
                </a:solidFill>
              </a:rPr>
              <a:t>-</a:t>
            </a:r>
            <a:r>
              <a:rPr lang="de-DE" sz="1836" dirty="0" err="1">
                <a:solidFill>
                  <a:srgbClr val="0000FF"/>
                </a:solidFill>
              </a:rPr>
              <a:t>NamingPrefix</a:t>
            </a:r>
            <a:r>
              <a:rPr lang="de-DE" sz="1836" dirty="0">
                <a:solidFill>
                  <a:prstClr val="black"/>
                </a:solidFill>
              </a:rPr>
              <a:t> </a:t>
            </a:r>
            <a:r>
              <a:rPr lang="de-DE" sz="1836" dirty="0">
                <a:solidFill>
                  <a:srgbClr val="FF4500"/>
                </a:solidFill>
              </a:rPr>
              <a:t>&lt;..&gt;</a:t>
            </a:r>
            <a:r>
              <a:rPr lang="de-DE" sz="1836" dirty="0">
                <a:solidFill>
                  <a:prstClr val="black"/>
                </a:solidFill>
              </a:rPr>
              <a:t> `</a:t>
            </a:r>
          </a:p>
          <a:p>
            <a:pPr marL="709173" lvl="3"/>
            <a:r>
              <a:rPr lang="de-DE" sz="1836" dirty="0">
                <a:solidFill>
                  <a:srgbClr val="000080"/>
                </a:solidFill>
              </a:rPr>
              <a:t>-</a:t>
            </a:r>
            <a:r>
              <a:rPr lang="de-DE" sz="1836" dirty="0" err="1">
                <a:solidFill>
                  <a:srgbClr val="0000FF"/>
                </a:solidFill>
              </a:rPr>
              <a:t>TimeZone</a:t>
            </a:r>
            <a:r>
              <a:rPr lang="de-DE" sz="1836" dirty="0">
                <a:solidFill>
                  <a:prstClr val="black"/>
                </a:solidFill>
              </a:rPr>
              <a:t> </a:t>
            </a:r>
            <a:r>
              <a:rPr lang="de-DE" sz="1836" dirty="0">
                <a:solidFill>
                  <a:srgbClr val="FF4500"/>
                </a:solidFill>
              </a:rPr>
              <a:t>&lt;..&gt; </a:t>
            </a:r>
            <a:r>
              <a:rPr lang="de-DE" sz="1836" dirty="0">
                <a:solidFill>
                  <a:srgbClr val="000080"/>
                </a:solidFill>
              </a:rPr>
              <a:t>-</a:t>
            </a:r>
            <a:r>
              <a:rPr lang="de-DE" sz="1836" dirty="0" err="1">
                <a:solidFill>
                  <a:srgbClr val="0000FF"/>
                </a:solidFill>
              </a:rPr>
              <a:t>TimeServer</a:t>
            </a:r>
            <a:r>
              <a:rPr lang="de-DE" sz="1836" dirty="0">
                <a:solidFill>
                  <a:prstClr val="black"/>
                </a:solidFill>
              </a:rPr>
              <a:t> </a:t>
            </a:r>
            <a:r>
              <a:rPr lang="de-DE" sz="1836" dirty="0">
                <a:solidFill>
                  <a:srgbClr val="FF4500"/>
                </a:solidFill>
              </a:rPr>
              <a:t>&lt;..&gt;</a:t>
            </a:r>
            <a:r>
              <a:rPr lang="de-DE" sz="1836" dirty="0">
                <a:solidFill>
                  <a:prstClr val="black"/>
                </a:solidFill>
              </a:rPr>
              <a:t> </a:t>
            </a:r>
            <a:r>
              <a:rPr lang="de-DE" sz="1836" dirty="0">
                <a:solidFill>
                  <a:srgbClr val="000080"/>
                </a:solidFill>
              </a:rPr>
              <a:t>-</a:t>
            </a:r>
            <a:r>
              <a:rPr lang="de-DE" sz="1836" dirty="0" err="1">
                <a:solidFill>
                  <a:srgbClr val="0000FF"/>
                </a:solidFill>
              </a:rPr>
              <a:t>EnvironmentDNS</a:t>
            </a:r>
            <a:r>
              <a:rPr lang="de-DE" sz="1836" dirty="0">
                <a:solidFill>
                  <a:prstClr val="black"/>
                </a:solidFill>
              </a:rPr>
              <a:t> </a:t>
            </a:r>
            <a:r>
              <a:rPr lang="de-DE" sz="1836" dirty="0">
                <a:solidFill>
                  <a:srgbClr val="FF4500"/>
                </a:solidFill>
              </a:rPr>
              <a:t>&lt;..&gt; </a:t>
            </a:r>
            <a:r>
              <a:rPr lang="de-DE" sz="1836" dirty="0">
                <a:solidFill>
                  <a:prstClr val="black"/>
                </a:solidFill>
              </a:rPr>
              <a:t>`</a:t>
            </a:r>
          </a:p>
          <a:p>
            <a:pPr marL="709173" lvl="3"/>
            <a:r>
              <a:rPr lang="de-DE" sz="1836" dirty="0">
                <a:solidFill>
                  <a:srgbClr val="000080"/>
                </a:solidFill>
              </a:rPr>
              <a:t>-</a:t>
            </a:r>
            <a:r>
              <a:rPr lang="de-DE" sz="1836" dirty="0" err="1">
                <a:solidFill>
                  <a:srgbClr val="0000FF"/>
                </a:solidFill>
              </a:rPr>
              <a:t>TORSwitchBGPASN</a:t>
            </a:r>
            <a:r>
              <a:rPr lang="de-DE" sz="1836" dirty="0">
                <a:solidFill>
                  <a:prstClr val="black"/>
                </a:solidFill>
              </a:rPr>
              <a:t> </a:t>
            </a:r>
            <a:r>
              <a:rPr lang="de-DE" sz="1836" dirty="0">
                <a:solidFill>
                  <a:srgbClr val="FF4500"/>
                </a:solidFill>
              </a:rPr>
              <a:t>&lt;..&gt;</a:t>
            </a:r>
            <a:r>
              <a:rPr lang="de-DE" sz="1836" dirty="0">
                <a:solidFill>
                  <a:prstClr val="black"/>
                </a:solidFill>
              </a:rPr>
              <a:t> </a:t>
            </a:r>
            <a:r>
              <a:rPr lang="de-DE" sz="1836" dirty="0">
                <a:solidFill>
                  <a:srgbClr val="000080"/>
                </a:solidFill>
              </a:rPr>
              <a:t>-</a:t>
            </a:r>
            <a:r>
              <a:rPr lang="de-DE" sz="1836" dirty="0" err="1">
                <a:solidFill>
                  <a:srgbClr val="0000FF"/>
                </a:solidFill>
              </a:rPr>
              <a:t>SoftwareBGPASN</a:t>
            </a:r>
            <a:r>
              <a:rPr lang="de-DE" sz="1836" dirty="0">
                <a:solidFill>
                  <a:prstClr val="black"/>
                </a:solidFill>
              </a:rPr>
              <a:t> </a:t>
            </a:r>
            <a:r>
              <a:rPr lang="de-DE" sz="1836" dirty="0">
                <a:solidFill>
                  <a:srgbClr val="FF4500"/>
                </a:solidFill>
              </a:rPr>
              <a:t>&lt;..&gt;</a:t>
            </a:r>
            <a:r>
              <a:rPr lang="de-DE" sz="1836" dirty="0">
                <a:solidFill>
                  <a:prstClr val="black"/>
                </a:solidFill>
              </a:rPr>
              <a:t> `</a:t>
            </a:r>
          </a:p>
          <a:p>
            <a:pPr marL="709173" lvl="3"/>
            <a:r>
              <a:rPr lang="de-DE" sz="1836" dirty="0">
                <a:solidFill>
                  <a:srgbClr val="000080"/>
                </a:solidFill>
              </a:rPr>
              <a:t>-</a:t>
            </a:r>
            <a:r>
              <a:rPr lang="de-DE" sz="1836" dirty="0" err="1">
                <a:solidFill>
                  <a:srgbClr val="0000FF"/>
                </a:solidFill>
              </a:rPr>
              <a:t>TORSwitchBGPPeerIP</a:t>
            </a:r>
            <a:r>
              <a:rPr lang="de-DE" sz="1836" dirty="0">
                <a:solidFill>
                  <a:prstClr val="black"/>
                </a:solidFill>
              </a:rPr>
              <a:t> </a:t>
            </a:r>
            <a:r>
              <a:rPr lang="de-DE" sz="1836" dirty="0">
                <a:solidFill>
                  <a:srgbClr val="FF4500"/>
                </a:solidFill>
              </a:rPr>
              <a:t>&lt;..&gt; </a:t>
            </a:r>
            <a:r>
              <a:rPr lang="de-DE" sz="1836" dirty="0">
                <a:solidFill>
                  <a:srgbClr val="000080"/>
                </a:solidFill>
              </a:rPr>
              <a:t>-</a:t>
            </a:r>
            <a:r>
              <a:rPr lang="de-DE" sz="1836" dirty="0" err="1">
                <a:solidFill>
                  <a:srgbClr val="0000FF"/>
                </a:solidFill>
              </a:rPr>
              <a:t>InfrastructureNetwork</a:t>
            </a:r>
            <a:r>
              <a:rPr lang="de-DE" sz="1836" dirty="0">
                <a:solidFill>
                  <a:prstClr val="black"/>
                </a:solidFill>
              </a:rPr>
              <a:t> @{</a:t>
            </a:r>
            <a:r>
              <a:rPr lang="de-DE" sz="1836" dirty="0" err="1">
                <a:solidFill>
                  <a:prstClr val="black"/>
                </a:solidFill>
              </a:rPr>
              <a:t>Subnet</a:t>
            </a:r>
            <a:r>
              <a:rPr lang="de-DE" sz="1836" dirty="0">
                <a:solidFill>
                  <a:srgbClr val="A9A9A9"/>
                </a:solidFill>
              </a:rPr>
              <a:t>=</a:t>
            </a:r>
            <a:r>
              <a:rPr lang="de-DE" sz="1836" dirty="0">
                <a:solidFill>
                  <a:srgbClr val="FF4500"/>
                </a:solidFill>
              </a:rPr>
              <a:t>&lt;..&gt;</a:t>
            </a:r>
            <a:r>
              <a:rPr lang="de-DE" sz="1836" dirty="0">
                <a:solidFill>
                  <a:prstClr val="black"/>
                </a:solidFill>
              </a:rPr>
              <a:t>} `</a:t>
            </a:r>
          </a:p>
          <a:p>
            <a:pPr marL="709173" lvl="3"/>
            <a:r>
              <a:rPr lang="de-DE" sz="1836" dirty="0">
                <a:solidFill>
                  <a:srgbClr val="000080"/>
                </a:solidFill>
              </a:rPr>
              <a:t>-</a:t>
            </a:r>
            <a:r>
              <a:rPr lang="de-DE" sz="1836" dirty="0" err="1">
                <a:solidFill>
                  <a:srgbClr val="0000FF"/>
                </a:solidFill>
              </a:rPr>
              <a:t>StorageNetwork</a:t>
            </a:r>
            <a:r>
              <a:rPr lang="de-DE" sz="1836" dirty="0">
                <a:solidFill>
                  <a:prstClr val="black"/>
                </a:solidFill>
              </a:rPr>
              <a:t> @{</a:t>
            </a:r>
            <a:r>
              <a:rPr lang="de-DE" sz="1836" dirty="0" err="1">
                <a:solidFill>
                  <a:prstClr val="black"/>
                </a:solidFill>
              </a:rPr>
              <a:t>Subnet</a:t>
            </a:r>
            <a:r>
              <a:rPr lang="de-DE" sz="1836" dirty="0">
                <a:solidFill>
                  <a:srgbClr val="A9A9A9"/>
                </a:solidFill>
              </a:rPr>
              <a:t>=</a:t>
            </a:r>
            <a:r>
              <a:rPr lang="de-DE" sz="1836" dirty="0">
                <a:solidFill>
                  <a:srgbClr val="FF4500"/>
                </a:solidFill>
              </a:rPr>
              <a:t>&lt;..&gt;</a:t>
            </a:r>
            <a:r>
              <a:rPr lang="de-DE" sz="1836" dirty="0">
                <a:solidFill>
                  <a:prstClr val="black"/>
                </a:solidFill>
              </a:rPr>
              <a:t>; </a:t>
            </a:r>
            <a:r>
              <a:rPr lang="de-DE" sz="1836" dirty="0" err="1">
                <a:solidFill>
                  <a:prstClr val="black"/>
                </a:solidFill>
              </a:rPr>
              <a:t>vlanId</a:t>
            </a:r>
            <a:r>
              <a:rPr lang="de-DE" sz="1836" dirty="0">
                <a:solidFill>
                  <a:srgbClr val="A9A9A9"/>
                </a:solidFill>
              </a:rPr>
              <a:t>=</a:t>
            </a:r>
            <a:r>
              <a:rPr lang="de-DE" sz="1836" dirty="0">
                <a:solidFill>
                  <a:srgbClr val="FF4500"/>
                </a:solidFill>
              </a:rPr>
              <a:t>&lt;..&gt;</a:t>
            </a:r>
            <a:r>
              <a:rPr lang="de-DE" sz="1836" dirty="0">
                <a:solidFill>
                  <a:prstClr val="black"/>
                </a:solidFill>
              </a:rPr>
              <a:t>} `</a:t>
            </a:r>
          </a:p>
          <a:p>
            <a:pPr marL="709173" lvl="3"/>
            <a:r>
              <a:rPr lang="de-DE" sz="1836" dirty="0">
                <a:solidFill>
                  <a:srgbClr val="000080"/>
                </a:solidFill>
              </a:rPr>
              <a:t>-</a:t>
            </a:r>
            <a:r>
              <a:rPr lang="de-DE" sz="1836" dirty="0" err="1">
                <a:solidFill>
                  <a:srgbClr val="0000FF"/>
                </a:solidFill>
              </a:rPr>
              <a:t>InfrastructureExtendedNetwork</a:t>
            </a:r>
            <a:r>
              <a:rPr lang="de-DE" sz="1836" dirty="0">
                <a:solidFill>
                  <a:prstClr val="black"/>
                </a:solidFill>
              </a:rPr>
              <a:t> @{</a:t>
            </a:r>
            <a:r>
              <a:rPr lang="de-DE" sz="1836" dirty="0" err="1">
                <a:solidFill>
                  <a:prstClr val="black"/>
                </a:solidFill>
              </a:rPr>
              <a:t>Subnet</a:t>
            </a:r>
            <a:r>
              <a:rPr lang="de-DE" sz="1836" dirty="0">
                <a:solidFill>
                  <a:srgbClr val="A9A9A9"/>
                </a:solidFill>
              </a:rPr>
              <a:t>=</a:t>
            </a:r>
            <a:r>
              <a:rPr lang="de-DE" sz="1836" dirty="0">
                <a:solidFill>
                  <a:srgbClr val="FF4500"/>
                </a:solidFill>
              </a:rPr>
              <a:t>&lt;..&gt;</a:t>
            </a:r>
            <a:r>
              <a:rPr lang="de-DE" sz="1836" dirty="0">
                <a:solidFill>
                  <a:prstClr val="black"/>
                </a:solidFill>
              </a:rPr>
              <a:t>} `</a:t>
            </a:r>
          </a:p>
          <a:p>
            <a:pPr marL="709173" lvl="3"/>
            <a:r>
              <a:rPr lang="de-DE" sz="1836" dirty="0">
                <a:solidFill>
                  <a:srgbClr val="000080"/>
                </a:solidFill>
              </a:rPr>
              <a:t>-</a:t>
            </a:r>
            <a:r>
              <a:rPr lang="de-DE" sz="1836" dirty="0" err="1">
                <a:solidFill>
                  <a:srgbClr val="0000FF"/>
                </a:solidFill>
              </a:rPr>
              <a:t>ExternalNetwork</a:t>
            </a:r>
            <a:r>
              <a:rPr lang="de-DE" sz="1836" dirty="0">
                <a:solidFill>
                  <a:prstClr val="black"/>
                </a:solidFill>
              </a:rPr>
              <a:t> @{</a:t>
            </a:r>
            <a:r>
              <a:rPr lang="de-DE" sz="1836" dirty="0" err="1">
                <a:solidFill>
                  <a:prstClr val="black"/>
                </a:solidFill>
              </a:rPr>
              <a:t>Subnet</a:t>
            </a:r>
            <a:r>
              <a:rPr lang="de-DE" sz="1836" dirty="0">
                <a:solidFill>
                  <a:srgbClr val="A9A9A9"/>
                </a:solidFill>
              </a:rPr>
              <a:t>=</a:t>
            </a:r>
            <a:r>
              <a:rPr lang="de-DE" sz="1836" dirty="0">
                <a:solidFill>
                  <a:srgbClr val="FF4500"/>
                </a:solidFill>
              </a:rPr>
              <a:t>&lt;..&gt;</a:t>
            </a:r>
            <a:r>
              <a:rPr lang="de-DE" sz="1836" dirty="0">
                <a:solidFill>
                  <a:prstClr val="black"/>
                </a:solidFill>
              </a:rPr>
              <a:t>} </a:t>
            </a:r>
            <a:r>
              <a:rPr lang="de-DE" sz="1836" dirty="0">
                <a:solidFill>
                  <a:srgbClr val="000080"/>
                </a:solidFill>
              </a:rPr>
              <a:t>-</a:t>
            </a:r>
            <a:r>
              <a:rPr lang="de-DE" sz="1836" dirty="0" err="1">
                <a:solidFill>
                  <a:srgbClr val="0000FF"/>
                </a:solidFill>
              </a:rPr>
              <a:t>RegionName</a:t>
            </a:r>
            <a:r>
              <a:rPr lang="de-DE" sz="1836" dirty="0">
                <a:solidFill>
                  <a:prstClr val="black"/>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prstClr val="black"/>
                </a:solidFill>
              </a:rPr>
              <a:t>`</a:t>
            </a:r>
          </a:p>
          <a:p>
            <a:pPr defTabSz="733449"/>
            <a:r>
              <a:rPr lang="en-US" sz="1836" dirty="0">
                <a:solidFill>
                  <a:srgbClr val="0000FF"/>
                </a:solidFill>
              </a:rPr>
              <a:t>	-</a:t>
            </a:r>
            <a:r>
              <a:rPr lang="en-US" sz="1836" dirty="0" err="1">
                <a:solidFill>
                  <a:srgbClr val="0000FF"/>
                </a:solidFill>
              </a:rPr>
              <a:t>PhysicalNodes</a:t>
            </a:r>
            <a:r>
              <a:rPr lang="en-US" sz="1836" dirty="0">
                <a:solidFill>
                  <a:srgbClr val="0000FF"/>
                </a:solidFill>
              </a:rPr>
              <a:t> </a:t>
            </a:r>
            <a:r>
              <a:rPr lang="en-US" sz="1836" dirty="0">
                <a:solidFill>
                  <a:prstClr val="black"/>
                </a:solidFill>
              </a:rPr>
              <a:t>@( @{ Name</a:t>
            </a:r>
            <a:r>
              <a:rPr lang="en-US" sz="1836" dirty="0">
                <a:solidFill>
                  <a:srgbClr val="A9A9A9"/>
                </a:solidFill>
              </a:rPr>
              <a:t>=</a:t>
            </a:r>
            <a:r>
              <a:rPr lang="en-US" sz="1836" dirty="0">
                <a:solidFill>
                  <a:srgbClr val="8B0000"/>
                </a:solidFill>
              </a:rPr>
              <a:t>".."</a:t>
            </a:r>
            <a:r>
              <a:rPr lang="en-US" sz="1836" dirty="0">
                <a:solidFill>
                  <a:prstClr val="black"/>
                </a:solidFill>
              </a:rPr>
              <a:t>; </a:t>
            </a:r>
            <a:r>
              <a:rPr lang="en-US" sz="1836" dirty="0" err="1">
                <a:solidFill>
                  <a:prstClr val="black"/>
                </a:solidFill>
              </a:rPr>
              <a:t>BMCIPAddress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err="1">
                <a:solidFill>
                  <a:prstClr val="black"/>
                </a:solidFill>
              </a:rPr>
              <a:t>MACAddress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a:t>
            </a:r>
            <a:r>
              <a:rPr lang="en-US" sz="1836" dirty="0">
                <a:solidFill>
                  <a:srgbClr val="A9A9A9"/>
                </a:solidFill>
              </a:rPr>
              <a:t>,</a:t>
            </a:r>
            <a:endParaRPr lang="en-US" sz="1836" dirty="0">
              <a:solidFill>
                <a:prstClr val="black"/>
              </a:solidFill>
            </a:endParaRPr>
          </a:p>
          <a:p>
            <a:pPr defTabSz="846785">
              <a:tabLst>
                <a:tab pos="2747598" algn="l"/>
              </a:tabLst>
            </a:pPr>
            <a:r>
              <a:rPr lang="en-US" sz="1836" dirty="0">
                <a:solidFill>
                  <a:prstClr val="black"/>
                </a:solidFill>
              </a:rPr>
              <a:t>                        @{ Name</a:t>
            </a:r>
            <a:r>
              <a:rPr lang="en-US" sz="1836" dirty="0">
                <a:solidFill>
                  <a:srgbClr val="A9A9A9"/>
                </a:solidFill>
              </a:rPr>
              <a:t>=</a:t>
            </a:r>
            <a:r>
              <a:rPr lang="en-US" sz="1836" dirty="0">
                <a:solidFill>
                  <a:srgbClr val="8B0000"/>
                </a:solidFill>
              </a:rPr>
              <a:t>".."</a:t>
            </a:r>
            <a:r>
              <a:rPr lang="en-US" sz="1836" dirty="0">
                <a:solidFill>
                  <a:prstClr val="black"/>
                </a:solidFill>
              </a:rPr>
              <a:t>; </a:t>
            </a:r>
            <a:r>
              <a:rPr lang="en-US" sz="1836" dirty="0" err="1">
                <a:solidFill>
                  <a:prstClr val="black"/>
                </a:solidFill>
              </a:rPr>
              <a:t>BMCIPAddress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err="1">
                <a:solidFill>
                  <a:prstClr val="black"/>
                </a:solidFill>
              </a:rPr>
              <a:t>MACAddress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a:solidFill>
                  <a:srgbClr val="A9A9A9"/>
                </a:solidFill>
              </a:rPr>
              <a:t>,</a:t>
            </a:r>
            <a:endParaRPr lang="en-US" sz="1836" dirty="0">
              <a:solidFill>
                <a:prstClr val="black"/>
              </a:solidFill>
            </a:endParaRPr>
          </a:p>
          <a:p>
            <a:r>
              <a:rPr lang="en-US" sz="1836" dirty="0">
                <a:solidFill>
                  <a:prstClr val="black"/>
                </a:solidFill>
              </a:rPr>
              <a:t>                        @{ Name</a:t>
            </a:r>
            <a:r>
              <a:rPr lang="en-US" sz="1836" dirty="0">
                <a:solidFill>
                  <a:srgbClr val="A9A9A9"/>
                </a:solidFill>
              </a:rPr>
              <a:t>=</a:t>
            </a:r>
            <a:r>
              <a:rPr lang="en-US" sz="1836" dirty="0">
                <a:solidFill>
                  <a:srgbClr val="8B0000"/>
                </a:solidFill>
              </a:rPr>
              <a:t>".."</a:t>
            </a:r>
            <a:r>
              <a:rPr lang="en-US" sz="1836" dirty="0">
                <a:solidFill>
                  <a:prstClr val="black"/>
                </a:solidFill>
              </a:rPr>
              <a:t>; </a:t>
            </a:r>
            <a:r>
              <a:rPr lang="en-US" sz="1836" dirty="0" err="1">
                <a:solidFill>
                  <a:prstClr val="black"/>
                </a:solidFill>
              </a:rPr>
              <a:t>BMCIPAddress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err="1">
                <a:solidFill>
                  <a:prstClr val="black"/>
                </a:solidFill>
              </a:rPr>
              <a:t>MACAddress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a:solidFill>
                  <a:srgbClr val="A9A9A9"/>
                </a:solidFill>
              </a:rPr>
              <a:t>,</a:t>
            </a:r>
            <a:endParaRPr lang="en-US" sz="1836" dirty="0">
              <a:solidFill>
                <a:prstClr val="black"/>
              </a:solidFill>
            </a:endParaRPr>
          </a:p>
          <a:p>
            <a:r>
              <a:rPr lang="en-US" sz="1836" dirty="0">
                <a:solidFill>
                  <a:prstClr val="black"/>
                </a:solidFill>
              </a:rPr>
              <a:t>                        @{ Name</a:t>
            </a:r>
            <a:r>
              <a:rPr lang="en-US" sz="1836" dirty="0">
                <a:solidFill>
                  <a:srgbClr val="A9A9A9"/>
                </a:solidFill>
              </a:rPr>
              <a:t>=</a:t>
            </a:r>
            <a:r>
              <a:rPr lang="en-US" sz="1836" dirty="0">
                <a:solidFill>
                  <a:srgbClr val="8B0000"/>
                </a:solidFill>
              </a:rPr>
              <a:t>".."</a:t>
            </a:r>
            <a:r>
              <a:rPr lang="en-US" sz="1836" dirty="0">
                <a:solidFill>
                  <a:prstClr val="black"/>
                </a:solidFill>
              </a:rPr>
              <a:t>; </a:t>
            </a:r>
            <a:r>
              <a:rPr lang="en-US" sz="1836" dirty="0" err="1">
                <a:solidFill>
                  <a:prstClr val="black"/>
                </a:solidFill>
              </a:rPr>
              <a:t>BMCIPAddress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err="1">
                <a:solidFill>
                  <a:prstClr val="black"/>
                </a:solidFill>
              </a:rPr>
              <a:t>MACAddress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 )</a:t>
            </a:r>
          </a:p>
        </p:txBody>
      </p:sp>
    </p:spTree>
    <p:extLst>
      <p:ext uri="{BB962C8B-B14F-4D97-AF65-F5344CB8AC3E}">
        <p14:creationId xmlns:p14="http://schemas.microsoft.com/office/powerpoint/2010/main" val="357670230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D39D32C-B8F5-4548-BCEE-7731FB4C512B}"/>
              </a:ext>
            </a:extLst>
          </p:cNvPr>
          <p:cNvSpPr>
            <a:spLocks noGrp="1"/>
          </p:cNvSpPr>
          <p:nvPr>
            <p:ph type="title"/>
          </p:nvPr>
        </p:nvSpPr>
        <p:spPr/>
        <p:txBody>
          <a:bodyPr/>
          <a:lstStyle/>
          <a:p>
            <a:r>
              <a:rPr lang="de-DE" dirty="0">
                <a:solidFill>
                  <a:srgbClr val="505050"/>
                </a:solidFill>
              </a:rPr>
              <a:t>Install Azure Stack Hub (with ADFS)</a:t>
            </a:r>
          </a:p>
        </p:txBody>
      </p:sp>
      <p:sp>
        <p:nvSpPr>
          <p:cNvPr id="6" name="Text Placeholder 5">
            <a:extLst>
              <a:ext uri="{FF2B5EF4-FFF2-40B4-BE49-F238E27FC236}">
                <a16:creationId xmlns:a16="http://schemas.microsoft.com/office/drawing/2014/main" id="{A2E759C5-8844-4885-BDDD-8102ED3C021D}"/>
              </a:ext>
            </a:extLst>
          </p:cNvPr>
          <p:cNvSpPr>
            <a:spLocks noGrp="1"/>
          </p:cNvSpPr>
          <p:nvPr>
            <p:ph type="body" sz="quarter" idx="10"/>
          </p:nvPr>
        </p:nvSpPr>
        <p:spPr>
          <a:xfrm>
            <a:off x="76698" y="1312305"/>
            <a:ext cx="11885513" cy="5604749"/>
          </a:xfrm>
        </p:spPr>
        <p:txBody>
          <a:bodyPr/>
          <a:lstStyle/>
          <a:p>
            <a:r>
              <a:rPr lang="de-DE" sz="2448" dirty="0"/>
              <a:t> </a:t>
            </a:r>
            <a:r>
              <a:rPr lang="de-DE" sz="2448" dirty="0">
                <a:solidFill>
                  <a:srgbClr val="0000FF"/>
                </a:solidFill>
              </a:rPr>
              <a:t>InstallAzureStack.ps1</a:t>
            </a:r>
            <a:r>
              <a:rPr lang="de-DE" sz="2448" dirty="0">
                <a:solidFill>
                  <a:prstClr val="black"/>
                </a:solidFill>
              </a:rPr>
              <a:t> `</a:t>
            </a:r>
          </a:p>
          <a:p>
            <a:r>
              <a:rPr lang="de-DE" sz="1836" dirty="0">
                <a:solidFill>
                  <a:srgbClr val="7373FF"/>
                </a:solidFill>
              </a:rPr>
              <a:t>        </a:t>
            </a:r>
            <a:r>
              <a:rPr lang="de-DE" sz="1836" dirty="0">
                <a:solidFill>
                  <a:srgbClr val="0000FF"/>
                </a:solidFill>
              </a:rPr>
              <a:t>-</a:t>
            </a:r>
            <a:r>
              <a:rPr lang="de-DE" sz="1836" dirty="0" err="1">
                <a:solidFill>
                  <a:srgbClr val="0000FF"/>
                </a:solidFill>
              </a:rPr>
              <a:t>DomainAdminCredential</a:t>
            </a:r>
            <a:r>
              <a:rPr lang="de-DE" sz="1836" dirty="0">
                <a:solidFill>
                  <a:srgbClr val="0000FF"/>
                </a:solidFill>
              </a:rPr>
              <a:t> </a:t>
            </a:r>
            <a:r>
              <a:rPr lang="de-DE" sz="1836" dirty="0">
                <a:solidFill>
                  <a:srgbClr val="FF4500"/>
                </a:solidFill>
              </a:rPr>
              <a:t>$</a:t>
            </a:r>
            <a:r>
              <a:rPr lang="de-DE" sz="1836" dirty="0" err="1">
                <a:solidFill>
                  <a:srgbClr val="FF4500"/>
                </a:solidFill>
              </a:rPr>
              <a:t>domainCred</a:t>
            </a:r>
            <a:r>
              <a:rPr lang="de-DE" sz="1836" dirty="0">
                <a:solidFill>
                  <a:prstClr val="black"/>
                </a:solidFill>
              </a:rPr>
              <a:t> `</a:t>
            </a:r>
          </a:p>
          <a:p>
            <a:r>
              <a:rPr lang="de-DE" sz="1836" dirty="0">
                <a:solidFill>
                  <a:prstClr val="black"/>
                </a:solidFill>
              </a:rPr>
              <a:t>        </a:t>
            </a:r>
            <a:r>
              <a:rPr lang="de-DE" sz="1836" dirty="0">
                <a:solidFill>
                  <a:srgbClr val="0000FF"/>
                </a:solidFill>
              </a:rPr>
              <a:t>-</a:t>
            </a:r>
            <a:r>
              <a:rPr lang="de-DE" sz="1836" dirty="0" err="1">
                <a:solidFill>
                  <a:srgbClr val="0000FF"/>
                </a:solidFill>
              </a:rPr>
              <a:t>BMCCredential</a:t>
            </a:r>
            <a:r>
              <a:rPr lang="de-DE" sz="1836" dirty="0">
                <a:solidFill>
                  <a:srgbClr val="0000FF"/>
                </a:solidFill>
              </a:rPr>
              <a:t> </a:t>
            </a:r>
            <a:r>
              <a:rPr lang="de-DE" sz="1836" dirty="0">
                <a:solidFill>
                  <a:srgbClr val="FF4500"/>
                </a:solidFill>
              </a:rPr>
              <a:t>$</a:t>
            </a:r>
            <a:r>
              <a:rPr lang="de-DE" sz="1836" dirty="0" err="1">
                <a:solidFill>
                  <a:srgbClr val="FF4500"/>
                </a:solidFill>
              </a:rPr>
              <a:t>bmcCred</a:t>
            </a:r>
            <a:r>
              <a:rPr lang="de-DE" sz="1836" dirty="0">
                <a:solidFill>
                  <a:prstClr val="black"/>
                </a:solidFill>
              </a:rPr>
              <a:t> `</a:t>
            </a:r>
          </a:p>
          <a:p>
            <a:r>
              <a:rPr lang="de-DE" sz="1836" dirty="0">
                <a:solidFill>
                  <a:prstClr val="black"/>
                </a:solidFill>
              </a:rPr>
              <a:t>        </a:t>
            </a:r>
            <a:r>
              <a:rPr lang="de-DE" sz="1836" dirty="0">
                <a:solidFill>
                  <a:srgbClr val="0000FF"/>
                </a:solidFill>
              </a:rPr>
              <a:t>-</a:t>
            </a:r>
            <a:r>
              <a:rPr lang="de-DE" sz="1836" dirty="0" err="1">
                <a:solidFill>
                  <a:srgbClr val="0000FF"/>
                </a:solidFill>
              </a:rPr>
              <a:t>CompanyName</a:t>
            </a:r>
            <a:r>
              <a:rPr lang="de-DE" sz="1836" dirty="0">
                <a:solidFill>
                  <a:srgbClr val="0000FF"/>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srgbClr val="0000FF"/>
                </a:solidFill>
              </a:rPr>
              <a:t>-</a:t>
            </a:r>
            <a:r>
              <a:rPr lang="de-DE" sz="1836" dirty="0" err="1">
                <a:solidFill>
                  <a:srgbClr val="0000FF"/>
                </a:solidFill>
              </a:rPr>
              <a:t>RegionName</a:t>
            </a:r>
            <a:r>
              <a:rPr lang="de-DE" sz="1836" dirty="0">
                <a:solidFill>
                  <a:srgbClr val="0000FF"/>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prstClr val="black"/>
                </a:solidFill>
              </a:rPr>
              <a:t>`</a:t>
            </a:r>
          </a:p>
          <a:p>
            <a:r>
              <a:rPr lang="de-DE" sz="1836" dirty="0">
                <a:solidFill>
                  <a:prstClr val="black"/>
                </a:solidFill>
              </a:rPr>
              <a:t>        </a:t>
            </a:r>
            <a:r>
              <a:rPr lang="de-DE" sz="1836" dirty="0">
                <a:solidFill>
                  <a:srgbClr val="0000FF"/>
                </a:solidFill>
              </a:rPr>
              <a:t>-</a:t>
            </a:r>
            <a:r>
              <a:rPr lang="de-DE" sz="1836" dirty="0" err="1">
                <a:solidFill>
                  <a:srgbClr val="0000FF"/>
                </a:solidFill>
              </a:rPr>
              <a:t>ExternalDomainFQDN</a:t>
            </a:r>
            <a:r>
              <a:rPr lang="de-DE" sz="1836" dirty="0">
                <a:solidFill>
                  <a:srgbClr val="0000FF"/>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prstClr val="black"/>
                </a:solidFill>
              </a:rPr>
              <a:t>`    </a:t>
            </a:r>
          </a:p>
          <a:p>
            <a:r>
              <a:rPr lang="de-DE" sz="1836" dirty="0">
                <a:solidFill>
                  <a:prstClr val="black"/>
                </a:solidFill>
              </a:rPr>
              <a:t>        </a:t>
            </a:r>
            <a:r>
              <a:rPr lang="de-DE" sz="1836" dirty="0">
                <a:solidFill>
                  <a:srgbClr val="0000FF"/>
                </a:solidFill>
              </a:rPr>
              <a:t>-</a:t>
            </a:r>
            <a:r>
              <a:rPr lang="de-DE" sz="1836" dirty="0" err="1">
                <a:solidFill>
                  <a:srgbClr val="0000FF"/>
                </a:solidFill>
              </a:rPr>
              <a:t>DomainFQDN</a:t>
            </a:r>
            <a:r>
              <a:rPr lang="de-DE" sz="1836" dirty="0">
                <a:solidFill>
                  <a:prstClr val="black"/>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srgbClr val="0000FF"/>
                </a:solidFill>
              </a:rPr>
              <a:t>-</a:t>
            </a:r>
            <a:r>
              <a:rPr lang="de-DE" sz="1836" dirty="0" err="1">
                <a:solidFill>
                  <a:srgbClr val="0000FF"/>
                </a:solidFill>
              </a:rPr>
              <a:t>DNSForwarder</a:t>
            </a:r>
            <a:r>
              <a:rPr lang="de-DE" sz="1836" dirty="0">
                <a:solidFill>
                  <a:prstClr val="black"/>
                </a:solidFill>
              </a:rPr>
              <a:t> @(</a:t>
            </a:r>
            <a:r>
              <a:rPr lang="de-DE" sz="1836" dirty="0">
                <a:solidFill>
                  <a:srgbClr val="8B0000"/>
                </a:solidFill>
              </a:rPr>
              <a:t>"</a:t>
            </a:r>
            <a:r>
              <a:rPr lang="de-DE" sz="1836" dirty="0">
                <a:solidFill>
                  <a:srgbClr val="FF4500"/>
                </a:solidFill>
              </a:rPr>
              <a:t>&lt;..&gt;</a:t>
            </a:r>
            <a:r>
              <a:rPr lang="de-DE" sz="1836" dirty="0">
                <a:solidFill>
                  <a:srgbClr val="8B0000"/>
                </a:solidFill>
              </a:rPr>
              <a:t>"</a:t>
            </a:r>
            <a:r>
              <a:rPr lang="de-DE" sz="1836" dirty="0">
                <a:solidFill>
                  <a:srgbClr val="A9A9A9"/>
                </a:solidFill>
              </a:rPr>
              <a:t>,</a:t>
            </a:r>
            <a:r>
              <a:rPr lang="de-DE" sz="1836" dirty="0">
                <a:solidFill>
                  <a:srgbClr val="8B0000"/>
                </a:solidFill>
              </a:rPr>
              <a:t> "</a:t>
            </a:r>
            <a:r>
              <a:rPr lang="de-DE" sz="1836" dirty="0">
                <a:solidFill>
                  <a:srgbClr val="FF4500"/>
                </a:solidFill>
              </a:rPr>
              <a:t>&lt;..&gt;</a:t>
            </a:r>
            <a:r>
              <a:rPr lang="de-DE" sz="1836" dirty="0">
                <a:solidFill>
                  <a:srgbClr val="8B0000"/>
                </a:solidFill>
              </a:rPr>
              <a:t>"</a:t>
            </a:r>
            <a:r>
              <a:rPr lang="de-DE" sz="1836" dirty="0">
                <a:solidFill>
                  <a:prstClr val="black"/>
                </a:solidFill>
              </a:rPr>
              <a:t>) `</a:t>
            </a:r>
          </a:p>
          <a:p>
            <a:r>
              <a:rPr lang="de-DE" sz="1836" dirty="0">
                <a:solidFill>
                  <a:prstClr val="black"/>
                </a:solidFill>
              </a:rPr>
              <a:t>        </a:t>
            </a:r>
            <a:r>
              <a:rPr lang="de-DE" sz="1836" dirty="0">
                <a:solidFill>
                  <a:srgbClr val="0000FF"/>
                </a:solidFill>
              </a:rPr>
              <a:t>-</a:t>
            </a:r>
            <a:r>
              <a:rPr lang="de-DE" sz="1836" dirty="0" err="1">
                <a:solidFill>
                  <a:srgbClr val="0000FF"/>
                </a:solidFill>
              </a:rPr>
              <a:t>TimeServer</a:t>
            </a:r>
            <a:r>
              <a:rPr lang="de-DE" sz="1836" dirty="0">
                <a:solidFill>
                  <a:srgbClr val="0000FF"/>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srgbClr val="0000FF"/>
                </a:solidFill>
              </a:rPr>
              <a:t>-</a:t>
            </a:r>
            <a:r>
              <a:rPr lang="de-DE" sz="1836" dirty="0" err="1">
                <a:solidFill>
                  <a:srgbClr val="0000FF"/>
                </a:solidFill>
              </a:rPr>
              <a:t>TORSwitchBGPASN</a:t>
            </a:r>
            <a:r>
              <a:rPr lang="de-DE" sz="1836" dirty="0">
                <a:solidFill>
                  <a:srgbClr val="0000FF"/>
                </a:solidFill>
              </a:rPr>
              <a:t> </a:t>
            </a:r>
            <a:r>
              <a:rPr lang="de-DE" sz="1836" dirty="0">
                <a:solidFill>
                  <a:srgbClr val="FF4500"/>
                </a:solidFill>
              </a:rPr>
              <a:t>&lt;..&gt;</a:t>
            </a:r>
            <a:r>
              <a:rPr lang="de-DE" sz="1836" dirty="0">
                <a:solidFill>
                  <a:prstClr val="black"/>
                </a:solidFill>
              </a:rPr>
              <a:t> `</a:t>
            </a:r>
          </a:p>
          <a:p>
            <a:r>
              <a:rPr lang="de-DE" sz="1836" dirty="0">
                <a:solidFill>
                  <a:prstClr val="black"/>
                </a:solidFill>
              </a:rPr>
              <a:t>        </a:t>
            </a:r>
            <a:r>
              <a:rPr lang="de-DE" sz="1836" dirty="0">
                <a:solidFill>
                  <a:srgbClr val="0000FF"/>
                </a:solidFill>
              </a:rPr>
              <a:t>-</a:t>
            </a:r>
            <a:r>
              <a:rPr lang="de-DE" sz="1836" dirty="0" err="1">
                <a:solidFill>
                  <a:srgbClr val="0000FF"/>
                </a:solidFill>
              </a:rPr>
              <a:t>SoftwareBGPASN</a:t>
            </a:r>
            <a:r>
              <a:rPr lang="de-DE" sz="1836" dirty="0">
                <a:solidFill>
                  <a:srgbClr val="0000FF"/>
                </a:solidFill>
              </a:rPr>
              <a:t> </a:t>
            </a:r>
            <a:r>
              <a:rPr lang="de-DE" sz="1836" dirty="0">
                <a:solidFill>
                  <a:srgbClr val="FF4500"/>
                </a:solidFill>
              </a:rPr>
              <a:t>&lt;..&gt;</a:t>
            </a:r>
            <a:r>
              <a:rPr lang="de-DE" sz="1836" dirty="0">
                <a:solidFill>
                  <a:prstClr val="black"/>
                </a:solidFill>
              </a:rPr>
              <a:t> </a:t>
            </a:r>
            <a:r>
              <a:rPr lang="de-DE" sz="1836" dirty="0">
                <a:solidFill>
                  <a:srgbClr val="0000FF"/>
                </a:solidFill>
              </a:rPr>
              <a:t>-</a:t>
            </a:r>
            <a:r>
              <a:rPr lang="de-DE" sz="1836" dirty="0" err="1">
                <a:solidFill>
                  <a:srgbClr val="0000FF"/>
                </a:solidFill>
              </a:rPr>
              <a:t>TORSwitchBGPPeerIP</a:t>
            </a:r>
            <a:r>
              <a:rPr lang="de-DE" sz="1836" dirty="0">
                <a:solidFill>
                  <a:srgbClr val="0000FF"/>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prstClr val="black"/>
                </a:solidFill>
              </a:rPr>
              <a:t>`</a:t>
            </a:r>
          </a:p>
          <a:p>
            <a:r>
              <a:rPr lang="de-DE" sz="1836" dirty="0">
                <a:solidFill>
                  <a:srgbClr val="0000FF"/>
                </a:solidFill>
              </a:rPr>
              <a:t>        -</a:t>
            </a:r>
            <a:r>
              <a:rPr lang="de-DE" sz="1836" dirty="0" err="1">
                <a:solidFill>
                  <a:srgbClr val="0000FF"/>
                </a:solidFill>
              </a:rPr>
              <a:t>StorageNetwork</a:t>
            </a:r>
            <a:r>
              <a:rPr lang="de-DE" sz="1836" dirty="0">
                <a:solidFill>
                  <a:srgbClr val="0000FF"/>
                </a:solidFill>
              </a:rPr>
              <a:t> </a:t>
            </a:r>
            <a:r>
              <a:rPr lang="de-DE" sz="1836" dirty="0">
                <a:solidFill>
                  <a:prstClr val="black"/>
                </a:solidFill>
              </a:rPr>
              <a:t>@{ </a:t>
            </a:r>
            <a:r>
              <a:rPr lang="de-DE" sz="1836" dirty="0" err="1">
                <a:solidFill>
                  <a:prstClr val="black"/>
                </a:solidFill>
              </a:rPr>
              <a:t>Subnet</a:t>
            </a:r>
            <a:r>
              <a:rPr lang="de-DE" sz="1836" dirty="0">
                <a:solidFill>
                  <a:prstClr val="black"/>
                </a:solidFill>
              </a:rPr>
              <a:t> </a:t>
            </a:r>
            <a:r>
              <a:rPr lang="de-DE" sz="1836" dirty="0">
                <a:solidFill>
                  <a:srgbClr val="A9A9A9"/>
                </a:solidFill>
              </a:rPr>
              <a:t>=</a:t>
            </a:r>
            <a:r>
              <a:rPr lang="de-DE" sz="1836" dirty="0">
                <a:solidFill>
                  <a:prstClr val="black"/>
                </a:solidFill>
              </a:rPr>
              <a:t> </a:t>
            </a:r>
            <a:r>
              <a:rPr lang="de-DE" sz="1836" dirty="0">
                <a:solidFill>
                  <a:srgbClr val="8B0000"/>
                </a:solidFill>
              </a:rPr>
              <a:t>"</a:t>
            </a:r>
            <a:r>
              <a:rPr lang="de-DE" sz="1836" dirty="0">
                <a:solidFill>
                  <a:srgbClr val="FF4500"/>
                </a:solidFill>
              </a:rPr>
              <a:t>&lt;..&gt;</a:t>
            </a:r>
            <a:r>
              <a:rPr lang="de-DE" sz="1836" dirty="0">
                <a:solidFill>
                  <a:srgbClr val="8B0000"/>
                </a:solidFill>
              </a:rPr>
              <a:t>"</a:t>
            </a:r>
            <a:r>
              <a:rPr lang="de-DE" sz="1836" dirty="0">
                <a:solidFill>
                  <a:prstClr val="black"/>
                </a:solidFill>
              </a:rPr>
              <a:t>; </a:t>
            </a:r>
            <a:r>
              <a:rPr lang="de-DE" sz="1836" dirty="0" err="1">
                <a:solidFill>
                  <a:prstClr val="black"/>
                </a:solidFill>
              </a:rPr>
              <a:t>VlanId</a:t>
            </a:r>
            <a:r>
              <a:rPr lang="de-DE" sz="1836" dirty="0">
                <a:solidFill>
                  <a:prstClr val="black"/>
                </a:solidFill>
              </a:rPr>
              <a:t> </a:t>
            </a:r>
            <a:r>
              <a:rPr lang="de-DE" sz="1836" dirty="0">
                <a:solidFill>
                  <a:srgbClr val="A9A9A9"/>
                </a:solidFill>
              </a:rPr>
              <a:t>=</a:t>
            </a:r>
            <a:r>
              <a:rPr lang="de-DE" sz="1836" dirty="0">
                <a:solidFill>
                  <a:prstClr val="black"/>
                </a:solidFill>
              </a:rPr>
              <a:t> </a:t>
            </a:r>
            <a:r>
              <a:rPr lang="de-DE" sz="1836" dirty="0">
                <a:solidFill>
                  <a:srgbClr val="800080"/>
                </a:solidFill>
              </a:rPr>
              <a:t>1</a:t>
            </a:r>
            <a:r>
              <a:rPr lang="de-DE" sz="1836" dirty="0">
                <a:solidFill>
                  <a:prstClr val="black"/>
                </a:solidFill>
              </a:rPr>
              <a:t> } `</a:t>
            </a:r>
          </a:p>
          <a:p>
            <a:r>
              <a:rPr lang="de-DE" sz="1836" dirty="0">
                <a:solidFill>
                  <a:srgbClr val="0000FF"/>
                </a:solidFill>
              </a:rPr>
              <a:t>        -</a:t>
            </a:r>
            <a:r>
              <a:rPr lang="de-DE" sz="1836" dirty="0" err="1">
                <a:solidFill>
                  <a:srgbClr val="0000FF"/>
                </a:solidFill>
              </a:rPr>
              <a:t>InfrastructureNetwork</a:t>
            </a:r>
            <a:r>
              <a:rPr lang="de-DE" sz="1836" dirty="0">
                <a:solidFill>
                  <a:srgbClr val="0000FF"/>
                </a:solidFill>
              </a:rPr>
              <a:t> </a:t>
            </a:r>
            <a:r>
              <a:rPr lang="de-DE" sz="1836" dirty="0">
                <a:solidFill>
                  <a:prstClr val="black"/>
                </a:solidFill>
              </a:rPr>
              <a:t>@{ </a:t>
            </a:r>
            <a:r>
              <a:rPr lang="de-DE" sz="1836" dirty="0" err="1">
                <a:solidFill>
                  <a:prstClr val="black"/>
                </a:solidFill>
              </a:rPr>
              <a:t>Subnet</a:t>
            </a:r>
            <a:r>
              <a:rPr lang="de-DE" sz="1836" dirty="0">
                <a:solidFill>
                  <a:prstClr val="black"/>
                </a:solidFill>
              </a:rPr>
              <a:t> </a:t>
            </a:r>
            <a:r>
              <a:rPr lang="de-DE" sz="1836" dirty="0">
                <a:solidFill>
                  <a:srgbClr val="A9A9A9"/>
                </a:solidFill>
              </a:rPr>
              <a:t>=</a:t>
            </a:r>
            <a:r>
              <a:rPr lang="de-DE" sz="1836" dirty="0">
                <a:solidFill>
                  <a:prstClr val="black"/>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prstClr val="black"/>
                </a:solidFill>
              </a:rPr>
              <a:t>} `</a:t>
            </a:r>
          </a:p>
          <a:p>
            <a:r>
              <a:rPr lang="de-DE" sz="1836" dirty="0">
                <a:solidFill>
                  <a:srgbClr val="0000FF"/>
                </a:solidFill>
              </a:rPr>
              <a:t>        -</a:t>
            </a:r>
            <a:r>
              <a:rPr lang="de-DE" sz="1836" dirty="0" err="1">
                <a:solidFill>
                  <a:srgbClr val="0000FF"/>
                </a:solidFill>
              </a:rPr>
              <a:t>ExternalNetwork</a:t>
            </a:r>
            <a:r>
              <a:rPr lang="de-DE" sz="1836" dirty="0">
                <a:solidFill>
                  <a:srgbClr val="0000FF"/>
                </a:solidFill>
              </a:rPr>
              <a:t> </a:t>
            </a:r>
            <a:r>
              <a:rPr lang="de-DE" sz="1836" dirty="0">
                <a:solidFill>
                  <a:prstClr val="black"/>
                </a:solidFill>
              </a:rPr>
              <a:t>@{ </a:t>
            </a:r>
            <a:r>
              <a:rPr lang="de-DE" sz="1836" dirty="0" err="1">
                <a:solidFill>
                  <a:prstClr val="black"/>
                </a:solidFill>
              </a:rPr>
              <a:t>Subnet</a:t>
            </a:r>
            <a:r>
              <a:rPr lang="de-DE" sz="1836" dirty="0">
                <a:solidFill>
                  <a:prstClr val="black"/>
                </a:solidFill>
              </a:rPr>
              <a:t> </a:t>
            </a:r>
            <a:r>
              <a:rPr lang="de-DE" sz="1836" dirty="0">
                <a:solidFill>
                  <a:srgbClr val="A9A9A9"/>
                </a:solidFill>
              </a:rPr>
              <a:t>=</a:t>
            </a:r>
            <a:r>
              <a:rPr lang="de-DE" sz="1836" dirty="0">
                <a:solidFill>
                  <a:prstClr val="black"/>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prstClr val="black"/>
                </a:solidFill>
              </a:rPr>
              <a:t>} `</a:t>
            </a:r>
          </a:p>
          <a:p>
            <a:r>
              <a:rPr lang="de-DE" sz="1836" dirty="0">
                <a:solidFill>
                  <a:srgbClr val="0000FF"/>
                </a:solidFill>
              </a:rPr>
              <a:t>        -</a:t>
            </a:r>
            <a:r>
              <a:rPr lang="de-DE" sz="1836" dirty="0" err="1">
                <a:solidFill>
                  <a:srgbClr val="0000FF"/>
                </a:solidFill>
              </a:rPr>
              <a:t>InfrastructureExtendedNetwork</a:t>
            </a:r>
            <a:r>
              <a:rPr lang="de-DE" sz="1836" dirty="0">
                <a:solidFill>
                  <a:srgbClr val="0000FF"/>
                </a:solidFill>
              </a:rPr>
              <a:t> </a:t>
            </a:r>
            <a:r>
              <a:rPr lang="de-DE" sz="1836" dirty="0">
                <a:solidFill>
                  <a:prstClr val="black"/>
                </a:solidFill>
              </a:rPr>
              <a:t>@{ </a:t>
            </a:r>
            <a:r>
              <a:rPr lang="de-DE" sz="1836" dirty="0" err="1">
                <a:solidFill>
                  <a:prstClr val="black"/>
                </a:solidFill>
              </a:rPr>
              <a:t>Subnet</a:t>
            </a:r>
            <a:r>
              <a:rPr lang="de-DE" sz="1836" dirty="0">
                <a:solidFill>
                  <a:prstClr val="black"/>
                </a:solidFill>
              </a:rPr>
              <a:t> </a:t>
            </a:r>
            <a:r>
              <a:rPr lang="de-DE" sz="1836" dirty="0">
                <a:solidFill>
                  <a:srgbClr val="A9A9A9"/>
                </a:solidFill>
              </a:rPr>
              <a:t>=</a:t>
            </a:r>
            <a:r>
              <a:rPr lang="de-DE" sz="1836" dirty="0">
                <a:solidFill>
                  <a:prstClr val="black"/>
                </a:solidFill>
              </a:rPr>
              <a:t> </a:t>
            </a:r>
            <a:r>
              <a:rPr lang="de-DE" sz="1836" dirty="0">
                <a:solidFill>
                  <a:srgbClr val="8B0000"/>
                </a:solidFill>
              </a:rPr>
              <a:t>"</a:t>
            </a:r>
            <a:r>
              <a:rPr lang="de-DE" sz="1836" dirty="0">
                <a:solidFill>
                  <a:srgbClr val="FF4500"/>
                </a:solidFill>
              </a:rPr>
              <a:t>&lt;..&gt;</a:t>
            </a:r>
            <a:r>
              <a:rPr lang="de-DE" sz="1836" dirty="0">
                <a:solidFill>
                  <a:srgbClr val="8B0000"/>
                </a:solidFill>
              </a:rPr>
              <a:t>" </a:t>
            </a:r>
            <a:r>
              <a:rPr lang="de-DE" sz="1836" dirty="0">
                <a:solidFill>
                  <a:prstClr val="black"/>
                </a:solidFill>
              </a:rPr>
              <a:t>} `</a:t>
            </a:r>
          </a:p>
          <a:p>
            <a:r>
              <a:rPr lang="en-US" sz="1836" dirty="0">
                <a:solidFill>
                  <a:srgbClr val="0000FF"/>
                </a:solidFill>
              </a:rPr>
              <a:t>        -</a:t>
            </a:r>
            <a:r>
              <a:rPr lang="en-US" sz="1836" dirty="0" err="1">
                <a:solidFill>
                  <a:srgbClr val="0000FF"/>
                </a:solidFill>
              </a:rPr>
              <a:t>PhysicalNodes</a:t>
            </a:r>
            <a:r>
              <a:rPr lang="en-US" sz="1836" dirty="0">
                <a:solidFill>
                  <a:srgbClr val="0000FF"/>
                </a:solidFill>
              </a:rPr>
              <a:t> </a:t>
            </a:r>
            <a:r>
              <a:rPr lang="en-US" sz="1836" dirty="0">
                <a:solidFill>
                  <a:prstClr val="black"/>
                </a:solidFill>
              </a:rPr>
              <a:t>@( @{ Name</a:t>
            </a:r>
            <a:r>
              <a:rPr lang="en-US" sz="1836" dirty="0">
                <a:solidFill>
                  <a:srgbClr val="A9A9A9"/>
                </a:solidFill>
              </a:rPr>
              <a:t>=</a:t>
            </a:r>
            <a:r>
              <a:rPr lang="en-US" sz="1836" dirty="0">
                <a:solidFill>
                  <a:srgbClr val="8B0000"/>
                </a:solidFill>
              </a:rPr>
              <a:t>".."</a:t>
            </a:r>
            <a:r>
              <a:rPr lang="en-US" sz="1836" dirty="0">
                <a:solidFill>
                  <a:prstClr val="black"/>
                </a:solidFill>
              </a:rPr>
              <a:t>; </a:t>
            </a:r>
            <a:r>
              <a:rPr lang="en-US" sz="1836" dirty="0" err="1">
                <a:solidFill>
                  <a:prstClr val="black"/>
                </a:solidFill>
              </a:rPr>
              <a:t>BMCIPAddress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err="1">
                <a:solidFill>
                  <a:prstClr val="black"/>
                </a:solidFill>
              </a:rPr>
              <a:t>MACAddress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a:t>
            </a:r>
            <a:r>
              <a:rPr lang="en-US" sz="1836" dirty="0">
                <a:solidFill>
                  <a:srgbClr val="A9A9A9"/>
                </a:solidFill>
              </a:rPr>
              <a:t>,</a:t>
            </a:r>
            <a:endParaRPr lang="en-US" sz="1836" dirty="0">
              <a:solidFill>
                <a:prstClr val="black"/>
              </a:solidFill>
            </a:endParaRPr>
          </a:p>
          <a:p>
            <a:r>
              <a:rPr lang="en-US" sz="1836" dirty="0">
                <a:solidFill>
                  <a:prstClr val="black"/>
                </a:solidFill>
              </a:rPr>
              <a:t>                          @{ Name</a:t>
            </a:r>
            <a:r>
              <a:rPr lang="en-US" sz="1836" dirty="0">
                <a:solidFill>
                  <a:srgbClr val="A9A9A9"/>
                </a:solidFill>
              </a:rPr>
              <a:t>=</a:t>
            </a:r>
            <a:r>
              <a:rPr lang="en-US" sz="1836" dirty="0">
                <a:solidFill>
                  <a:srgbClr val="8B0000"/>
                </a:solidFill>
              </a:rPr>
              <a:t>".."</a:t>
            </a:r>
            <a:r>
              <a:rPr lang="en-US" sz="1836" dirty="0">
                <a:solidFill>
                  <a:prstClr val="black"/>
                </a:solidFill>
              </a:rPr>
              <a:t>; </a:t>
            </a:r>
            <a:r>
              <a:rPr lang="en-US" sz="1836" dirty="0" err="1">
                <a:solidFill>
                  <a:prstClr val="black"/>
                </a:solidFill>
              </a:rPr>
              <a:t>BMCIPAddress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err="1">
                <a:solidFill>
                  <a:prstClr val="black"/>
                </a:solidFill>
              </a:rPr>
              <a:t>MACAddress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a:solidFill>
                  <a:srgbClr val="A9A9A9"/>
                </a:solidFill>
              </a:rPr>
              <a:t>,</a:t>
            </a:r>
            <a:endParaRPr lang="en-US" sz="1836" dirty="0">
              <a:solidFill>
                <a:prstClr val="black"/>
              </a:solidFill>
            </a:endParaRPr>
          </a:p>
          <a:p>
            <a:r>
              <a:rPr lang="en-US" sz="1836" dirty="0">
                <a:solidFill>
                  <a:prstClr val="black"/>
                </a:solidFill>
              </a:rPr>
              <a:t>                          @{ Name</a:t>
            </a:r>
            <a:r>
              <a:rPr lang="en-US" sz="1836" dirty="0">
                <a:solidFill>
                  <a:srgbClr val="A9A9A9"/>
                </a:solidFill>
              </a:rPr>
              <a:t>=</a:t>
            </a:r>
            <a:r>
              <a:rPr lang="en-US" sz="1836" dirty="0">
                <a:solidFill>
                  <a:srgbClr val="8B0000"/>
                </a:solidFill>
              </a:rPr>
              <a:t>".."</a:t>
            </a:r>
            <a:r>
              <a:rPr lang="en-US" sz="1836" dirty="0">
                <a:solidFill>
                  <a:prstClr val="black"/>
                </a:solidFill>
              </a:rPr>
              <a:t>; </a:t>
            </a:r>
            <a:r>
              <a:rPr lang="en-US" sz="1836" dirty="0" err="1">
                <a:solidFill>
                  <a:prstClr val="black"/>
                </a:solidFill>
              </a:rPr>
              <a:t>BMCIPAddress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err="1">
                <a:solidFill>
                  <a:prstClr val="black"/>
                </a:solidFill>
              </a:rPr>
              <a:t>MACAddress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a:solidFill>
                  <a:srgbClr val="A9A9A9"/>
                </a:solidFill>
              </a:rPr>
              <a:t>,</a:t>
            </a:r>
            <a:endParaRPr lang="en-US" sz="1836" dirty="0">
              <a:solidFill>
                <a:prstClr val="black"/>
              </a:solidFill>
            </a:endParaRPr>
          </a:p>
          <a:p>
            <a:r>
              <a:rPr lang="en-US" sz="1836" dirty="0">
                <a:solidFill>
                  <a:prstClr val="black"/>
                </a:solidFill>
              </a:rPr>
              <a:t>                          @{ Name</a:t>
            </a:r>
            <a:r>
              <a:rPr lang="en-US" sz="1836" dirty="0">
                <a:solidFill>
                  <a:srgbClr val="A9A9A9"/>
                </a:solidFill>
              </a:rPr>
              <a:t>=</a:t>
            </a:r>
            <a:r>
              <a:rPr lang="en-US" sz="1836" dirty="0">
                <a:solidFill>
                  <a:srgbClr val="8B0000"/>
                </a:solidFill>
              </a:rPr>
              <a:t>".."</a:t>
            </a:r>
            <a:r>
              <a:rPr lang="en-US" sz="1836" dirty="0">
                <a:solidFill>
                  <a:prstClr val="black"/>
                </a:solidFill>
              </a:rPr>
              <a:t>; </a:t>
            </a:r>
            <a:r>
              <a:rPr lang="en-US" sz="1836" dirty="0" err="1">
                <a:solidFill>
                  <a:prstClr val="black"/>
                </a:solidFill>
              </a:rPr>
              <a:t>BMCIPAddress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a:t>
            </a:r>
            <a:r>
              <a:rPr lang="en-US" sz="1836" dirty="0" err="1">
                <a:solidFill>
                  <a:prstClr val="black"/>
                </a:solidFill>
              </a:rPr>
              <a:t>MACAddress</a:t>
            </a:r>
            <a:r>
              <a:rPr lang="en-US" sz="1836" dirty="0">
                <a:solidFill>
                  <a:srgbClr val="A9A9A9"/>
                </a:solidFill>
              </a:rPr>
              <a:t>=</a:t>
            </a:r>
            <a:r>
              <a:rPr lang="de-DE" sz="1836" dirty="0">
                <a:solidFill>
                  <a:srgbClr val="8B0000"/>
                </a:solidFill>
              </a:rPr>
              <a:t>"</a:t>
            </a:r>
            <a:r>
              <a:rPr lang="de-DE" sz="1836" dirty="0">
                <a:solidFill>
                  <a:srgbClr val="FF4500"/>
                </a:solidFill>
              </a:rPr>
              <a:t>&lt;..&gt;</a:t>
            </a:r>
            <a:r>
              <a:rPr lang="de-DE" sz="1836" dirty="0">
                <a:solidFill>
                  <a:srgbClr val="8B0000"/>
                </a:solidFill>
              </a:rPr>
              <a:t>"</a:t>
            </a:r>
            <a:r>
              <a:rPr lang="en-US" sz="1836" dirty="0">
                <a:solidFill>
                  <a:prstClr val="black"/>
                </a:solidFill>
              </a:rPr>
              <a:t> } )</a:t>
            </a:r>
          </a:p>
          <a:p>
            <a:r>
              <a:rPr lang="de-DE" sz="1836" dirty="0">
                <a:solidFill>
                  <a:prstClr val="black"/>
                </a:solidFill>
              </a:rPr>
              <a:t>        </a:t>
            </a:r>
            <a:r>
              <a:rPr lang="de-DE" sz="1836" dirty="0">
                <a:solidFill>
                  <a:srgbClr val="0000FF"/>
                </a:solidFill>
              </a:rPr>
              <a:t>-</a:t>
            </a:r>
            <a:r>
              <a:rPr lang="de-DE" sz="1836" dirty="0" err="1">
                <a:solidFill>
                  <a:srgbClr val="0000FF"/>
                </a:solidFill>
              </a:rPr>
              <a:t>UseADFS</a:t>
            </a:r>
            <a:r>
              <a:rPr lang="de-DE" sz="1836" dirty="0">
                <a:solidFill>
                  <a:prstClr val="black"/>
                </a:solidFill>
              </a:rPr>
              <a:t>  </a:t>
            </a:r>
          </a:p>
        </p:txBody>
      </p:sp>
    </p:spTree>
    <p:extLst>
      <p:ext uri="{BB962C8B-B14F-4D97-AF65-F5344CB8AC3E}">
        <p14:creationId xmlns:p14="http://schemas.microsoft.com/office/powerpoint/2010/main" val="344635969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Agenda</a:t>
            </a:r>
          </a:p>
        </p:txBody>
      </p:sp>
      <p:sp>
        <p:nvSpPr>
          <p:cNvPr id="6" name="Text Placeholder 5"/>
          <p:cNvSpPr>
            <a:spLocks noGrp="1"/>
          </p:cNvSpPr>
          <p:nvPr>
            <p:ph type="body" sz="quarter" idx="10"/>
          </p:nvPr>
        </p:nvSpPr>
        <p:spPr>
          <a:xfrm>
            <a:off x="274638" y="1212850"/>
            <a:ext cx="5596933" cy="5675400"/>
          </a:xfrm>
        </p:spPr>
        <p:txBody>
          <a:bodyPr vert="horz" wrap="square" lIns="146304" tIns="91440" rIns="146304" bIns="91440" rtlCol="0" anchor="t">
            <a:spAutoFit/>
          </a:bodyPr>
          <a:lstStyle/>
          <a:p>
            <a:r>
              <a:rPr lang="en-US" sz="2400" dirty="0">
                <a:solidFill>
                  <a:srgbClr val="0078D7"/>
                </a:solidFill>
              </a:rPr>
              <a:t>Deployment preparation</a:t>
            </a:r>
          </a:p>
          <a:p>
            <a:r>
              <a:rPr lang="en-US" sz="1800" dirty="0">
                <a:solidFill>
                  <a:schemeClr val="tx1"/>
                </a:solidFill>
              </a:rPr>
              <a:t>Required data, deployment considerations</a:t>
            </a:r>
            <a:endParaRPr lang="en-US" sz="1800" dirty="0">
              <a:solidFill>
                <a:srgbClr val="0078D7"/>
              </a:solidFill>
            </a:endParaRPr>
          </a:p>
          <a:p>
            <a:endParaRPr lang="en-US" sz="2400" dirty="0">
              <a:solidFill>
                <a:srgbClr val="0078D7"/>
              </a:solidFill>
            </a:endParaRPr>
          </a:p>
          <a:p>
            <a:r>
              <a:rPr lang="en-US" sz="2400" dirty="0">
                <a:solidFill>
                  <a:srgbClr val="0078D7"/>
                </a:solidFill>
              </a:rPr>
              <a:t>HLH and DVP deployment</a:t>
            </a:r>
          </a:p>
          <a:p>
            <a:r>
              <a:rPr lang="en-US" sz="1800" dirty="0">
                <a:solidFill>
                  <a:schemeClr val="tx1"/>
                </a:solidFill>
              </a:rPr>
              <a:t>Set up HLH, deploy DVM and Azure Stack Hub </a:t>
            </a:r>
          </a:p>
          <a:p>
            <a:endParaRPr lang="en-US" sz="2400" dirty="0">
              <a:solidFill>
                <a:srgbClr val="0078D7"/>
              </a:solidFill>
            </a:endParaRPr>
          </a:p>
          <a:p>
            <a:r>
              <a:rPr lang="en-US" sz="2400" dirty="0">
                <a:solidFill>
                  <a:srgbClr val="0078D7"/>
                </a:solidFill>
              </a:rPr>
              <a:t>Deploy Azure Stack Hub</a:t>
            </a:r>
          </a:p>
          <a:p>
            <a:r>
              <a:rPr lang="en-US" sz="1800" dirty="0">
                <a:solidFill>
                  <a:schemeClr val="tx1"/>
                </a:solidFill>
              </a:rPr>
              <a:t>Deployment process, deployment file, scale considerations</a:t>
            </a:r>
          </a:p>
          <a:p>
            <a:endParaRPr lang="en-US" sz="2400" dirty="0">
              <a:solidFill>
                <a:srgbClr val="0078D7"/>
              </a:solidFill>
            </a:endParaRPr>
          </a:p>
          <a:p>
            <a:r>
              <a:rPr lang="en-US" sz="2400" dirty="0">
                <a:solidFill>
                  <a:srgbClr val="0078D7"/>
                </a:solidFill>
              </a:rPr>
              <a:t>Post-deployment and troubleshooting</a:t>
            </a:r>
          </a:p>
          <a:p>
            <a:endParaRPr lang="en-US" sz="2400" dirty="0">
              <a:solidFill>
                <a:srgbClr val="0078D7"/>
              </a:solidFill>
            </a:endParaRPr>
          </a:p>
          <a:p>
            <a:r>
              <a:rPr lang="en-US" sz="2400" dirty="0">
                <a:solidFill>
                  <a:srgbClr val="0078D7"/>
                </a:solidFill>
              </a:rPr>
              <a:t>Critical decisions</a:t>
            </a:r>
          </a:p>
          <a:p>
            <a:endParaRPr lang="en-US" sz="2400" dirty="0">
              <a:solidFill>
                <a:srgbClr val="0078D7"/>
              </a:solidFill>
            </a:endParaRPr>
          </a:p>
          <a:p>
            <a:pPr lvl="1"/>
            <a:endParaRPr lang="en-US" dirty="0"/>
          </a:p>
        </p:txBody>
      </p:sp>
      <p:grpSp>
        <p:nvGrpSpPr>
          <p:cNvPr id="2" name="Group 1"/>
          <p:cNvGrpSpPr>
            <a:grpSpLocks noChangeAspect="1"/>
          </p:cNvGrpSpPr>
          <p:nvPr/>
        </p:nvGrpSpPr>
        <p:grpSpPr>
          <a:xfrm>
            <a:off x="6599237" y="-1"/>
            <a:ext cx="5837238" cy="6994527"/>
            <a:chOff x="10600283" y="0"/>
            <a:chExt cx="1836192" cy="2200235"/>
          </a:xfrm>
        </p:grpSpPr>
        <p:sp>
          <p:nvSpPr>
            <p:cNvPr id="115" name="Rectangle 114"/>
            <p:cNvSpPr>
              <a:spLocks noChangeArrowheads="1"/>
            </p:cNvSpPr>
            <p:nvPr/>
          </p:nvSpPr>
          <p:spPr bwMode="auto">
            <a:xfrm>
              <a:off x="10600283" y="0"/>
              <a:ext cx="1836192" cy="2200235"/>
            </a:xfrm>
            <a:prstGeom prst="rect">
              <a:avLst/>
            </a:prstGeom>
            <a:solidFill>
              <a:srgbClr val="409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nvGrpSpPr>
            <p:cNvPr id="116" name="Group 115"/>
            <p:cNvGrpSpPr/>
            <p:nvPr/>
          </p:nvGrpSpPr>
          <p:grpSpPr>
            <a:xfrm>
              <a:off x="10807460" y="256989"/>
              <a:ext cx="1466948" cy="1848765"/>
              <a:chOff x="4140201" y="4521200"/>
              <a:chExt cx="1393825" cy="1884363"/>
            </a:xfrm>
          </p:grpSpPr>
          <p:sp>
            <p:nvSpPr>
              <p:cNvPr id="117" name="Freeform 116"/>
              <p:cNvSpPr>
                <a:spLocks/>
              </p:cNvSpPr>
              <p:nvPr/>
            </p:nvSpPr>
            <p:spPr bwMode="auto">
              <a:xfrm>
                <a:off x="4397376" y="4587875"/>
                <a:ext cx="790575" cy="1206500"/>
              </a:xfrm>
              <a:custGeom>
                <a:avLst/>
                <a:gdLst>
                  <a:gd name="T0" fmla="*/ 261 w 261"/>
                  <a:gd name="T1" fmla="*/ 73 h 400"/>
                  <a:gd name="T2" fmla="*/ 242 w 261"/>
                  <a:gd name="T3" fmla="*/ 53 h 400"/>
                  <a:gd name="T4" fmla="*/ 223 w 261"/>
                  <a:gd name="T5" fmla="*/ 73 h 400"/>
                  <a:gd name="T6" fmla="*/ 223 w 261"/>
                  <a:gd name="T7" fmla="*/ 175 h 400"/>
                  <a:gd name="T8" fmla="*/ 218 w 261"/>
                  <a:gd name="T9" fmla="*/ 179 h 400"/>
                  <a:gd name="T10" fmla="*/ 218 w 261"/>
                  <a:gd name="T11" fmla="*/ 179 h 400"/>
                  <a:gd name="T12" fmla="*/ 214 w 261"/>
                  <a:gd name="T13" fmla="*/ 175 h 400"/>
                  <a:gd name="T14" fmla="*/ 214 w 261"/>
                  <a:gd name="T15" fmla="*/ 53 h 400"/>
                  <a:gd name="T16" fmla="*/ 196 w 261"/>
                  <a:gd name="T17" fmla="*/ 33 h 400"/>
                  <a:gd name="T18" fmla="*/ 175 w 261"/>
                  <a:gd name="T19" fmla="*/ 52 h 400"/>
                  <a:gd name="T20" fmla="*/ 175 w 261"/>
                  <a:gd name="T21" fmla="*/ 163 h 400"/>
                  <a:gd name="T22" fmla="*/ 171 w 261"/>
                  <a:gd name="T23" fmla="*/ 168 h 400"/>
                  <a:gd name="T24" fmla="*/ 171 w 261"/>
                  <a:gd name="T25" fmla="*/ 168 h 400"/>
                  <a:gd name="T26" fmla="*/ 166 w 261"/>
                  <a:gd name="T27" fmla="*/ 163 h 400"/>
                  <a:gd name="T28" fmla="*/ 166 w 261"/>
                  <a:gd name="T29" fmla="*/ 20 h 400"/>
                  <a:gd name="T30" fmla="*/ 146 w 261"/>
                  <a:gd name="T31" fmla="*/ 1 h 400"/>
                  <a:gd name="T32" fmla="*/ 128 w 261"/>
                  <a:gd name="T33" fmla="*/ 20 h 400"/>
                  <a:gd name="T34" fmla="*/ 128 w 261"/>
                  <a:gd name="T35" fmla="*/ 152 h 400"/>
                  <a:gd name="T36" fmla="*/ 123 w 261"/>
                  <a:gd name="T37" fmla="*/ 157 h 400"/>
                  <a:gd name="T38" fmla="*/ 123 w 261"/>
                  <a:gd name="T39" fmla="*/ 157 h 400"/>
                  <a:gd name="T40" fmla="*/ 118 w 261"/>
                  <a:gd name="T41" fmla="*/ 152 h 400"/>
                  <a:gd name="T42" fmla="*/ 118 w 261"/>
                  <a:gd name="T43" fmla="*/ 102 h 400"/>
                  <a:gd name="T44" fmla="*/ 118 w 261"/>
                  <a:gd name="T45" fmla="*/ 42 h 400"/>
                  <a:gd name="T46" fmla="*/ 96 w 261"/>
                  <a:gd name="T47" fmla="*/ 23 h 400"/>
                  <a:gd name="T48" fmla="*/ 80 w 261"/>
                  <a:gd name="T49" fmla="*/ 43 h 400"/>
                  <a:gd name="T50" fmla="*/ 80 w 261"/>
                  <a:gd name="T51" fmla="*/ 179 h 400"/>
                  <a:gd name="T52" fmla="*/ 80 w 261"/>
                  <a:gd name="T53" fmla="*/ 180 h 400"/>
                  <a:gd name="T54" fmla="*/ 80 w 261"/>
                  <a:gd name="T55" fmla="*/ 226 h 400"/>
                  <a:gd name="T56" fmla="*/ 38 w 261"/>
                  <a:gd name="T57" fmla="*/ 144 h 400"/>
                  <a:gd name="T58" fmla="*/ 12 w 261"/>
                  <a:gd name="T59" fmla="*/ 138 h 400"/>
                  <a:gd name="T60" fmla="*/ 6 w 261"/>
                  <a:gd name="T61" fmla="*/ 164 h 400"/>
                  <a:gd name="T62" fmla="*/ 55 w 261"/>
                  <a:gd name="T63" fmla="*/ 267 h 400"/>
                  <a:gd name="T64" fmla="*/ 105 w 261"/>
                  <a:gd name="T65" fmla="*/ 337 h 400"/>
                  <a:gd name="T66" fmla="*/ 105 w 261"/>
                  <a:gd name="T67" fmla="*/ 400 h 400"/>
                  <a:gd name="T68" fmla="*/ 245 w 261"/>
                  <a:gd name="T69" fmla="*/ 400 h 400"/>
                  <a:gd name="T70" fmla="*/ 245 w 261"/>
                  <a:gd name="T71" fmla="*/ 339 h 400"/>
                  <a:gd name="T72" fmla="*/ 261 w 261"/>
                  <a:gd name="T73" fmla="*/ 268 h 400"/>
                  <a:gd name="T74" fmla="*/ 261 w 261"/>
                  <a:gd name="T75" fmla="*/ 7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1" h="400">
                    <a:moveTo>
                      <a:pt x="261" y="73"/>
                    </a:moveTo>
                    <a:cubicBezTo>
                      <a:pt x="261" y="62"/>
                      <a:pt x="252" y="53"/>
                      <a:pt x="242" y="53"/>
                    </a:cubicBezTo>
                    <a:cubicBezTo>
                      <a:pt x="231" y="54"/>
                      <a:pt x="223" y="62"/>
                      <a:pt x="223" y="73"/>
                    </a:cubicBezTo>
                    <a:cubicBezTo>
                      <a:pt x="223" y="175"/>
                      <a:pt x="223" y="175"/>
                      <a:pt x="223" y="175"/>
                    </a:cubicBezTo>
                    <a:cubicBezTo>
                      <a:pt x="223" y="177"/>
                      <a:pt x="221" y="179"/>
                      <a:pt x="218" y="179"/>
                    </a:cubicBezTo>
                    <a:cubicBezTo>
                      <a:pt x="218" y="179"/>
                      <a:pt x="218" y="179"/>
                      <a:pt x="218" y="179"/>
                    </a:cubicBezTo>
                    <a:cubicBezTo>
                      <a:pt x="216" y="179"/>
                      <a:pt x="214" y="177"/>
                      <a:pt x="214" y="175"/>
                    </a:cubicBezTo>
                    <a:cubicBezTo>
                      <a:pt x="214" y="53"/>
                      <a:pt x="214" y="53"/>
                      <a:pt x="214" y="53"/>
                    </a:cubicBezTo>
                    <a:cubicBezTo>
                      <a:pt x="214" y="43"/>
                      <a:pt x="206" y="34"/>
                      <a:pt x="196" y="33"/>
                    </a:cubicBezTo>
                    <a:cubicBezTo>
                      <a:pt x="185" y="32"/>
                      <a:pt x="175" y="41"/>
                      <a:pt x="175" y="52"/>
                    </a:cubicBezTo>
                    <a:cubicBezTo>
                      <a:pt x="175" y="163"/>
                      <a:pt x="175" y="163"/>
                      <a:pt x="175" y="163"/>
                    </a:cubicBezTo>
                    <a:cubicBezTo>
                      <a:pt x="175" y="166"/>
                      <a:pt x="173" y="168"/>
                      <a:pt x="171" y="168"/>
                    </a:cubicBezTo>
                    <a:cubicBezTo>
                      <a:pt x="171" y="168"/>
                      <a:pt x="171" y="168"/>
                      <a:pt x="171" y="168"/>
                    </a:cubicBezTo>
                    <a:cubicBezTo>
                      <a:pt x="168" y="168"/>
                      <a:pt x="166" y="166"/>
                      <a:pt x="166" y="163"/>
                    </a:cubicBezTo>
                    <a:cubicBezTo>
                      <a:pt x="166" y="20"/>
                      <a:pt x="166" y="20"/>
                      <a:pt x="166" y="20"/>
                    </a:cubicBezTo>
                    <a:cubicBezTo>
                      <a:pt x="166" y="10"/>
                      <a:pt x="157" y="0"/>
                      <a:pt x="146" y="1"/>
                    </a:cubicBezTo>
                    <a:cubicBezTo>
                      <a:pt x="136" y="1"/>
                      <a:pt x="128" y="9"/>
                      <a:pt x="128" y="20"/>
                    </a:cubicBezTo>
                    <a:cubicBezTo>
                      <a:pt x="128" y="152"/>
                      <a:pt x="128" y="152"/>
                      <a:pt x="128" y="152"/>
                    </a:cubicBezTo>
                    <a:cubicBezTo>
                      <a:pt x="128" y="155"/>
                      <a:pt x="126" y="157"/>
                      <a:pt x="123" y="157"/>
                    </a:cubicBezTo>
                    <a:cubicBezTo>
                      <a:pt x="123" y="157"/>
                      <a:pt x="123" y="157"/>
                      <a:pt x="123" y="157"/>
                    </a:cubicBezTo>
                    <a:cubicBezTo>
                      <a:pt x="120" y="157"/>
                      <a:pt x="118" y="155"/>
                      <a:pt x="118" y="152"/>
                    </a:cubicBezTo>
                    <a:cubicBezTo>
                      <a:pt x="118" y="102"/>
                      <a:pt x="118" y="102"/>
                      <a:pt x="118" y="102"/>
                    </a:cubicBezTo>
                    <a:cubicBezTo>
                      <a:pt x="118" y="42"/>
                      <a:pt x="118" y="42"/>
                      <a:pt x="118" y="42"/>
                    </a:cubicBezTo>
                    <a:cubicBezTo>
                      <a:pt x="118" y="30"/>
                      <a:pt x="108" y="21"/>
                      <a:pt x="96" y="23"/>
                    </a:cubicBezTo>
                    <a:cubicBezTo>
                      <a:pt x="87" y="25"/>
                      <a:pt x="80" y="33"/>
                      <a:pt x="80" y="43"/>
                    </a:cubicBezTo>
                    <a:cubicBezTo>
                      <a:pt x="80" y="179"/>
                      <a:pt x="80" y="179"/>
                      <a:pt x="80" y="179"/>
                    </a:cubicBezTo>
                    <a:cubicBezTo>
                      <a:pt x="80" y="180"/>
                      <a:pt x="80" y="180"/>
                      <a:pt x="80" y="180"/>
                    </a:cubicBezTo>
                    <a:cubicBezTo>
                      <a:pt x="80" y="226"/>
                      <a:pt x="80" y="226"/>
                      <a:pt x="80" y="226"/>
                    </a:cubicBezTo>
                    <a:cubicBezTo>
                      <a:pt x="38" y="144"/>
                      <a:pt x="38" y="144"/>
                      <a:pt x="38" y="144"/>
                    </a:cubicBezTo>
                    <a:cubicBezTo>
                      <a:pt x="32" y="135"/>
                      <a:pt x="21" y="132"/>
                      <a:pt x="12" y="138"/>
                    </a:cubicBezTo>
                    <a:cubicBezTo>
                      <a:pt x="3" y="144"/>
                      <a:pt x="0" y="156"/>
                      <a:pt x="6" y="164"/>
                    </a:cubicBezTo>
                    <a:cubicBezTo>
                      <a:pt x="55" y="267"/>
                      <a:pt x="55" y="267"/>
                      <a:pt x="55" y="267"/>
                    </a:cubicBezTo>
                    <a:cubicBezTo>
                      <a:pt x="105" y="337"/>
                      <a:pt x="105" y="337"/>
                      <a:pt x="105" y="337"/>
                    </a:cubicBezTo>
                    <a:cubicBezTo>
                      <a:pt x="105" y="400"/>
                      <a:pt x="105" y="400"/>
                      <a:pt x="105" y="400"/>
                    </a:cubicBezTo>
                    <a:cubicBezTo>
                      <a:pt x="245" y="400"/>
                      <a:pt x="245" y="400"/>
                      <a:pt x="245" y="400"/>
                    </a:cubicBezTo>
                    <a:cubicBezTo>
                      <a:pt x="245" y="339"/>
                      <a:pt x="245" y="339"/>
                      <a:pt x="245" y="339"/>
                    </a:cubicBezTo>
                    <a:cubicBezTo>
                      <a:pt x="261" y="268"/>
                      <a:pt x="261" y="268"/>
                      <a:pt x="261" y="268"/>
                    </a:cubicBezTo>
                    <a:lnTo>
                      <a:pt x="261" y="73"/>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8" name="Freeform 117"/>
              <p:cNvSpPr>
                <a:spLocks noEditPoints="1"/>
              </p:cNvSpPr>
              <p:nvPr/>
            </p:nvSpPr>
            <p:spPr bwMode="auto">
              <a:xfrm>
                <a:off x="4437063" y="5532438"/>
                <a:ext cx="363538" cy="161925"/>
              </a:xfrm>
              <a:custGeom>
                <a:avLst/>
                <a:gdLst>
                  <a:gd name="T0" fmla="*/ 23 w 120"/>
                  <a:gd name="T1" fmla="*/ 27 h 54"/>
                  <a:gd name="T2" fmla="*/ 16 w 120"/>
                  <a:gd name="T3" fmla="*/ 35 h 54"/>
                  <a:gd name="T4" fmla="*/ 9 w 120"/>
                  <a:gd name="T5" fmla="*/ 27 h 54"/>
                  <a:gd name="T6" fmla="*/ 16 w 120"/>
                  <a:gd name="T7" fmla="*/ 19 h 54"/>
                  <a:gd name="T8" fmla="*/ 23 w 120"/>
                  <a:gd name="T9" fmla="*/ 27 h 54"/>
                  <a:gd name="T10" fmla="*/ 0 w 120"/>
                  <a:gd name="T11" fmla="*/ 27 h 54"/>
                  <a:gd name="T12" fmla="*/ 11 w 120"/>
                  <a:gd name="T13" fmla="*/ 49 h 54"/>
                  <a:gd name="T14" fmla="*/ 27 w 120"/>
                  <a:gd name="T15" fmla="*/ 54 h 54"/>
                  <a:gd name="T16" fmla="*/ 52 w 120"/>
                  <a:gd name="T17" fmla="*/ 37 h 54"/>
                  <a:gd name="T18" fmla="*/ 61 w 120"/>
                  <a:gd name="T19" fmla="*/ 37 h 54"/>
                  <a:gd name="T20" fmla="*/ 61 w 120"/>
                  <a:gd name="T21" fmla="*/ 32 h 54"/>
                  <a:gd name="T22" fmla="*/ 67 w 120"/>
                  <a:gd name="T23" fmla="*/ 36 h 54"/>
                  <a:gd name="T24" fmla="*/ 73 w 120"/>
                  <a:gd name="T25" fmla="*/ 31 h 54"/>
                  <a:gd name="T26" fmla="*/ 79 w 120"/>
                  <a:gd name="T27" fmla="*/ 36 h 54"/>
                  <a:gd name="T28" fmla="*/ 85 w 120"/>
                  <a:gd name="T29" fmla="*/ 31 h 54"/>
                  <a:gd name="T30" fmla="*/ 90 w 120"/>
                  <a:gd name="T31" fmla="*/ 36 h 54"/>
                  <a:gd name="T32" fmla="*/ 101 w 120"/>
                  <a:gd name="T33" fmla="*/ 30 h 54"/>
                  <a:gd name="T34" fmla="*/ 105 w 120"/>
                  <a:gd name="T35" fmla="*/ 35 h 54"/>
                  <a:gd name="T36" fmla="*/ 110 w 120"/>
                  <a:gd name="T37" fmla="*/ 35 h 54"/>
                  <a:gd name="T38" fmla="*/ 120 w 120"/>
                  <a:gd name="T39" fmla="*/ 20 h 54"/>
                  <a:gd name="T40" fmla="*/ 120 w 120"/>
                  <a:gd name="T41" fmla="*/ 16 h 54"/>
                  <a:gd name="T42" fmla="*/ 52 w 120"/>
                  <a:gd name="T43" fmla="*/ 16 h 54"/>
                  <a:gd name="T44" fmla="*/ 50 w 120"/>
                  <a:gd name="T45" fmla="*/ 13 h 54"/>
                  <a:gd name="T46" fmla="*/ 27 w 120"/>
                  <a:gd name="T47" fmla="*/ 0 h 54"/>
                  <a:gd name="T48" fmla="*/ 0 w 120"/>
                  <a:gd name="T49" fmla="*/ 2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0" h="54">
                    <a:moveTo>
                      <a:pt x="23" y="27"/>
                    </a:moveTo>
                    <a:cubicBezTo>
                      <a:pt x="23" y="31"/>
                      <a:pt x="20" y="35"/>
                      <a:pt x="16" y="35"/>
                    </a:cubicBezTo>
                    <a:cubicBezTo>
                      <a:pt x="12" y="35"/>
                      <a:pt x="9" y="31"/>
                      <a:pt x="9" y="27"/>
                    </a:cubicBezTo>
                    <a:cubicBezTo>
                      <a:pt x="9" y="23"/>
                      <a:pt x="12" y="19"/>
                      <a:pt x="16" y="19"/>
                    </a:cubicBezTo>
                    <a:cubicBezTo>
                      <a:pt x="20" y="19"/>
                      <a:pt x="23" y="23"/>
                      <a:pt x="23" y="27"/>
                    </a:cubicBezTo>
                    <a:moveTo>
                      <a:pt x="0" y="27"/>
                    </a:moveTo>
                    <a:cubicBezTo>
                      <a:pt x="0" y="36"/>
                      <a:pt x="5" y="44"/>
                      <a:pt x="11" y="49"/>
                    </a:cubicBezTo>
                    <a:cubicBezTo>
                      <a:pt x="16" y="52"/>
                      <a:pt x="21" y="54"/>
                      <a:pt x="27" y="54"/>
                    </a:cubicBezTo>
                    <a:cubicBezTo>
                      <a:pt x="38" y="54"/>
                      <a:pt x="48" y="47"/>
                      <a:pt x="52" y="37"/>
                    </a:cubicBezTo>
                    <a:cubicBezTo>
                      <a:pt x="61" y="37"/>
                      <a:pt x="61" y="37"/>
                      <a:pt x="61" y="37"/>
                    </a:cubicBezTo>
                    <a:cubicBezTo>
                      <a:pt x="61" y="32"/>
                      <a:pt x="61" y="32"/>
                      <a:pt x="61" y="32"/>
                    </a:cubicBezTo>
                    <a:cubicBezTo>
                      <a:pt x="67" y="36"/>
                      <a:pt x="67" y="36"/>
                      <a:pt x="67" y="36"/>
                    </a:cubicBezTo>
                    <a:cubicBezTo>
                      <a:pt x="73" y="31"/>
                      <a:pt x="73" y="31"/>
                      <a:pt x="73" y="31"/>
                    </a:cubicBezTo>
                    <a:cubicBezTo>
                      <a:pt x="79" y="36"/>
                      <a:pt x="79" y="36"/>
                      <a:pt x="79" y="36"/>
                    </a:cubicBezTo>
                    <a:cubicBezTo>
                      <a:pt x="85" y="31"/>
                      <a:pt x="85" y="31"/>
                      <a:pt x="85" y="31"/>
                    </a:cubicBezTo>
                    <a:cubicBezTo>
                      <a:pt x="90" y="36"/>
                      <a:pt x="90" y="36"/>
                      <a:pt x="90" y="36"/>
                    </a:cubicBezTo>
                    <a:cubicBezTo>
                      <a:pt x="101" y="30"/>
                      <a:pt x="101" y="30"/>
                      <a:pt x="101" y="30"/>
                    </a:cubicBezTo>
                    <a:cubicBezTo>
                      <a:pt x="105" y="35"/>
                      <a:pt x="105" y="35"/>
                      <a:pt x="105" y="35"/>
                    </a:cubicBezTo>
                    <a:cubicBezTo>
                      <a:pt x="110" y="35"/>
                      <a:pt x="110" y="35"/>
                      <a:pt x="110" y="35"/>
                    </a:cubicBezTo>
                    <a:cubicBezTo>
                      <a:pt x="120" y="20"/>
                      <a:pt x="120" y="20"/>
                      <a:pt x="120" y="20"/>
                    </a:cubicBezTo>
                    <a:cubicBezTo>
                      <a:pt x="120" y="16"/>
                      <a:pt x="120" y="16"/>
                      <a:pt x="120" y="16"/>
                    </a:cubicBezTo>
                    <a:cubicBezTo>
                      <a:pt x="52" y="16"/>
                      <a:pt x="52" y="16"/>
                      <a:pt x="52" y="16"/>
                    </a:cubicBezTo>
                    <a:cubicBezTo>
                      <a:pt x="51" y="15"/>
                      <a:pt x="51" y="14"/>
                      <a:pt x="50" y="13"/>
                    </a:cubicBezTo>
                    <a:cubicBezTo>
                      <a:pt x="45" y="5"/>
                      <a:pt x="37" y="0"/>
                      <a:pt x="27" y="0"/>
                    </a:cubicBezTo>
                    <a:cubicBezTo>
                      <a:pt x="12" y="0"/>
                      <a:pt x="0" y="12"/>
                      <a:pt x="0" y="27"/>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9" name="Rectangle 118"/>
              <p:cNvSpPr>
                <a:spLocks noChangeArrowheads="1"/>
              </p:cNvSpPr>
              <p:nvPr/>
            </p:nvSpPr>
            <p:spPr bwMode="auto">
              <a:xfrm>
                <a:off x="5237163" y="4967288"/>
                <a:ext cx="254000" cy="25400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0" name="Freeform 119"/>
              <p:cNvSpPr>
                <a:spLocks noEditPoints="1"/>
              </p:cNvSpPr>
              <p:nvPr/>
            </p:nvSpPr>
            <p:spPr bwMode="auto">
              <a:xfrm>
                <a:off x="5330826" y="5013325"/>
                <a:ext cx="66675" cy="66675"/>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4 h 22"/>
                  <a:gd name="T12" fmla="*/ 4 w 22"/>
                  <a:gd name="T13" fmla="*/ 11 h 22"/>
                  <a:gd name="T14" fmla="*/ 11 w 22"/>
                  <a:gd name="T15" fmla="*/ 18 h 22"/>
                  <a:gd name="T16" fmla="*/ 18 w 22"/>
                  <a:gd name="T17" fmla="*/ 11 h 22"/>
                  <a:gd name="T18" fmla="*/ 11 w 22"/>
                  <a:gd name="T19"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moveTo>
                      <a:pt x="11" y="4"/>
                    </a:moveTo>
                    <a:cubicBezTo>
                      <a:pt x="7" y="4"/>
                      <a:pt x="4" y="7"/>
                      <a:pt x="4" y="11"/>
                    </a:cubicBezTo>
                    <a:cubicBezTo>
                      <a:pt x="4" y="15"/>
                      <a:pt x="7" y="18"/>
                      <a:pt x="11" y="18"/>
                    </a:cubicBezTo>
                    <a:cubicBezTo>
                      <a:pt x="15" y="18"/>
                      <a:pt x="18" y="15"/>
                      <a:pt x="18" y="11"/>
                    </a:cubicBezTo>
                    <a:cubicBezTo>
                      <a:pt x="18" y="7"/>
                      <a:pt x="15" y="4"/>
                      <a:pt x="11"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1" name="Freeform 120"/>
              <p:cNvSpPr>
                <a:spLocks/>
              </p:cNvSpPr>
              <p:nvPr/>
            </p:nvSpPr>
            <p:spPr bwMode="auto">
              <a:xfrm>
                <a:off x="5318126" y="5067300"/>
                <a:ext cx="88900" cy="42863"/>
              </a:xfrm>
              <a:custGeom>
                <a:avLst/>
                <a:gdLst>
                  <a:gd name="T0" fmla="*/ 29 w 29"/>
                  <a:gd name="T1" fmla="*/ 14 h 14"/>
                  <a:gd name="T2" fmla="*/ 25 w 29"/>
                  <a:gd name="T3" fmla="*/ 14 h 14"/>
                  <a:gd name="T4" fmla="*/ 15 w 29"/>
                  <a:gd name="T5" fmla="*/ 4 h 14"/>
                  <a:gd name="T6" fmla="*/ 4 w 29"/>
                  <a:gd name="T7" fmla="*/ 14 h 14"/>
                  <a:gd name="T8" fmla="*/ 0 w 29"/>
                  <a:gd name="T9" fmla="*/ 14 h 14"/>
                  <a:gd name="T10" fmla="*/ 15 w 29"/>
                  <a:gd name="T11" fmla="*/ 0 h 14"/>
                  <a:gd name="T12" fmla="*/ 29 w 29"/>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9" h="14">
                    <a:moveTo>
                      <a:pt x="29" y="14"/>
                    </a:moveTo>
                    <a:cubicBezTo>
                      <a:pt x="25" y="14"/>
                      <a:pt x="25" y="14"/>
                      <a:pt x="25" y="14"/>
                    </a:cubicBezTo>
                    <a:cubicBezTo>
                      <a:pt x="25" y="8"/>
                      <a:pt x="21" y="4"/>
                      <a:pt x="15" y="4"/>
                    </a:cubicBezTo>
                    <a:cubicBezTo>
                      <a:pt x="9" y="4"/>
                      <a:pt x="4" y="8"/>
                      <a:pt x="4" y="14"/>
                    </a:cubicBezTo>
                    <a:cubicBezTo>
                      <a:pt x="0" y="14"/>
                      <a:pt x="0" y="14"/>
                      <a:pt x="0" y="14"/>
                    </a:cubicBezTo>
                    <a:cubicBezTo>
                      <a:pt x="0" y="6"/>
                      <a:pt x="7" y="0"/>
                      <a:pt x="15" y="0"/>
                    </a:cubicBezTo>
                    <a:cubicBezTo>
                      <a:pt x="23" y="0"/>
                      <a:pt x="29" y="6"/>
                      <a:pt x="29" y="1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2" name="Freeform 121"/>
              <p:cNvSpPr>
                <a:spLocks noEditPoints="1"/>
              </p:cNvSpPr>
              <p:nvPr/>
            </p:nvSpPr>
            <p:spPr bwMode="auto">
              <a:xfrm>
                <a:off x="5267326" y="5080000"/>
                <a:ext cx="63500" cy="61913"/>
              </a:xfrm>
              <a:custGeom>
                <a:avLst/>
                <a:gdLst>
                  <a:gd name="T0" fmla="*/ 11 w 21"/>
                  <a:gd name="T1" fmla="*/ 21 h 21"/>
                  <a:gd name="T2" fmla="*/ 0 w 21"/>
                  <a:gd name="T3" fmla="*/ 10 h 21"/>
                  <a:gd name="T4" fmla="*/ 11 w 21"/>
                  <a:gd name="T5" fmla="*/ 0 h 21"/>
                  <a:gd name="T6" fmla="*/ 21 w 21"/>
                  <a:gd name="T7" fmla="*/ 10 h 21"/>
                  <a:gd name="T8" fmla="*/ 11 w 21"/>
                  <a:gd name="T9" fmla="*/ 21 h 21"/>
                  <a:gd name="T10" fmla="*/ 11 w 21"/>
                  <a:gd name="T11" fmla="*/ 3 h 21"/>
                  <a:gd name="T12" fmla="*/ 4 w 21"/>
                  <a:gd name="T13" fmla="*/ 10 h 21"/>
                  <a:gd name="T14" fmla="*/ 11 w 21"/>
                  <a:gd name="T15" fmla="*/ 17 h 21"/>
                  <a:gd name="T16" fmla="*/ 17 w 21"/>
                  <a:gd name="T17" fmla="*/ 10 h 21"/>
                  <a:gd name="T18" fmla="*/ 11 w 21"/>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5" y="21"/>
                      <a:pt x="0" y="16"/>
                      <a:pt x="0" y="10"/>
                    </a:cubicBezTo>
                    <a:cubicBezTo>
                      <a:pt x="0" y="4"/>
                      <a:pt x="5" y="0"/>
                      <a:pt x="11" y="0"/>
                    </a:cubicBezTo>
                    <a:cubicBezTo>
                      <a:pt x="16" y="0"/>
                      <a:pt x="21" y="4"/>
                      <a:pt x="21" y="10"/>
                    </a:cubicBezTo>
                    <a:cubicBezTo>
                      <a:pt x="21" y="16"/>
                      <a:pt x="16" y="21"/>
                      <a:pt x="11" y="21"/>
                    </a:cubicBezTo>
                    <a:moveTo>
                      <a:pt x="11" y="3"/>
                    </a:moveTo>
                    <a:cubicBezTo>
                      <a:pt x="7" y="3"/>
                      <a:pt x="4" y="6"/>
                      <a:pt x="4" y="10"/>
                    </a:cubicBezTo>
                    <a:cubicBezTo>
                      <a:pt x="4" y="14"/>
                      <a:pt x="7" y="17"/>
                      <a:pt x="11" y="17"/>
                    </a:cubicBezTo>
                    <a:cubicBezTo>
                      <a:pt x="14" y="17"/>
                      <a:pt x="17" y="14"/>
                      <a:pt x="17" y="10"/>
                    </a:cubicBezTo>
                    <a:cubicBezTo>
                      <a:pt x="17" y="6"/>
                      <a:pt x="14"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3" name="Freeform 122"/>
              <p:cNvSpPr>
                <a:spLocks/>
              </p:cNvSpPr>
              <p:nvPr/>
            </p:nvSpPr>
            <p:spPr bwMode="auto">
              <a:xfrm>
                <a:off x="5254626" y="5130800"/>
                <a:ext cx="88900" cy="44450"/>
              </a:xfrm>
              <a:custGeom>
                <a:avLst/>
                <a:gdLst>
                  <a:gd name="T0" fmla="*/ 29 w 29"/>
                  <a:gd name="T1" fmla="*/ 15 h 15"/>
                  <a:gd name="T2" fmla="*/ 25 w 29"/>
                  <a:gd name="T3" fmla="*/ 15 h 15"/>
                  <a:gd name="T4" fmla="*/ 15 w 29"/>
                  <a:gd name="T5" fmla="*/ 4 h 15"/>
                  <a:gd name="T6" fmla="*/ 4 w 29"/>
                  <a:gd name="T7" fmla="*/ 15 h 15"/>
                  <a:gd name="T8" fmla="*/ 0 w 29"/>
                  <a:gd name="T9" fmla="*/ 15 h 15"/>
                  <a:gd name="T10" fmla="*/ 15 w 29"/>
                  <a:gd name="T11" fmla="*/ 0 h 15"/>
                  <a:gd name="T12" fmla="*/ 29 w 29"/>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9" h="15">
                    <a:moveTo>
                      <a:pt x="29" y="15"/>
                    </a:moveTo>
                    <a:cubicBezTo>
                      <a:pt x="25" y="15"/>
                      <a:pt x="25" y="15"/>
                      <a:pt x="25" y="15"/>
                    </a:cubicBezTo>
                    <a:cubicBezTo>
                      <a:pt x="25" y="9"/>
                      <a:pt x="20" y="4"/>
                      <a:pt x="15" y="4"/>
                    </a:cubicBezTo>
                    <a:cubicBezTo>
                      <a:pt x="9" y="4"/>
                      <a:pt x="4" y="9"/>
                      <a:pt x="4" y="15"/>
                    </a:cubicBezTo>
                    <a:cubicBezTo>
                      <a:pt x="0" y="15"/>
                      <a:pt x="0" y="15"/>
                      <a:pt x="0" y="15"/>
                    </a:cubicBezTo>
                    <a:cubicBezTo>
                      <a:pt x="0" y="7"/>
                      <a:pt x="7" y="0"/>
                      <a:pt x="15" y="0"/>
                    </a:cubicBezTo>
                    <a:cubicBezTo>
                      <a:pt x="22" y="0"/>
                      <a:pt x="29" y="7"/>
                      <a:pt x="29"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4" name="Freeform 123"/>
              <p:cNvSpPr>
                <a:spLocks noEditPoints="1"/>
              </p:cNvSpPr>
              <p:nvPr/>
            </p:nvSpPr>
            <p:spPr bwMode="auto">
              <a:xfrm>
                <a:off x="5394326" y="5080000"/>
                <a:ext cx="66675" cy="61913"/>
              </a:xfrm>
              <a:custGeom>
                <a:avLst/>
                <a:gdLst>
                  <a:gd name="T0" fmla="*/ 11 w 22"/>
                  <a:gd name="T1" fmla="*/ 21 h 21"/>
                  <a:gd name="T2" fmla="*/ 0 w 22"/>
                  <a:gd name="T3" fmla="*/ 10 h 21"/>
                  <a:gd name="T4" fmla="*/ 11 w 22"/>
                  <a:gd name="T5" fmla="*/ 0 h 21"/>
                  <a:gd name="T6" fmla="*/ 22 w 22"/>
                  <a:gd name="T7" fmla="*/ 10 h 21"/>
                  <a:gd name="T8" fmla="*/ 11 w 22"/>
                  <a:gd name="T9" fmla="*/ 21 h 21"/>
                  <a:gd name="T10" fmla="*/ 11 w 22"/>
                  <a:gd name="T11" fmla="*/ 3 h 21"/>
                  <a:gd name="T12" fmla="*/ 4 w 22"/>
                  <a:gd name="T13" fmla="*/ 10 h 21"/>
                  <a:gd name="T14" fmla="*/ 11 w 22"/>
                  <a:gd name="T15" fmla="*/ 17 h 21"/>
                  <a:gd name="T16" fmla="*/ 18 w 22"/>
                  <a:gd name="T17" fmla="*/ 10 h 21"/>
                  <a:gd name="T18" fmla="*/ 11 w 22"/>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11" y="21"/>
                    </a:moveTo>
                    <a:cubicBezTo>
                      <a:pt x="5" y="21"/>
                      <a:pt x="0" y="16"/>
                      <a:pt x="0" y="10"/>
                    </a:cubicBezTo>
                    <a:cubicBezTo>
                      <a:pt x="0" y="4"/>
                      <a:pt x="5" y="0"/>
                      <a:pt x="11" y="0"/>
                    </a:cubicBezTo>
                    <a:cubicBezTo>
                      <a:pt x="17" y="0"/>
                      <a:pt x="22" y="4"/>
                      <a:pt x="22" y="10"/>
                    </a:cubicBezTo>
                    <a:cubicBezTo>
                      <a:pt x="22" y="16"/>
                      <a:pt x="17" y="21"/>
                      <a:pt x="11" y="21"/>
                    </a:cubicBezTo>
                    <a:moveTo>
                      <a:pt x="11" y="3"/>
                    </a:moveTo>
                    <a:cubicBezTo>
                      <a:pt x="7" y="3"/>
                      <a:pt x="4" y="6"/>
                      <a:pt x="4" y="10"/>
                    </a:cubicBezTo>
                    <a:cubicBezTo>
                      <a:pt x="4" y="14"/>
                      <a:pt x="7" y="17"/>
                      <a:pt x="11" y="17"/>
                    </a:cubicBezTo>
                    <a:cubicBezTo>
                      <a:pt x="15" y="17"/>
                      <a:pt x="18" y="14"/>
                      <a:pt x="18" y="10"/>
                    </a:cubicBezTo>
                    <a:cubicBezTo>
                      <a:pt x="18" y="6"/>
                      <a:pt x="15"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5" name="Freeform 124"/>
              <p:cNvSpPr>
                <a:spLocks/>
              </p:cNvSpPr>
              <p:nvPr/>
            </p:nvSpPr>
            <p:spPr bwMode="auto">
              <a:xfrm>
                <a:off x="5384801" y="5130800"/>
                <a:ext cx="85725" cy="44450"/>
              </a:xfrm>
              <a:custGeom>
                <a:avLst/>
                <a:gdLst>
                  <a:gd name="T0" fmla="*/ 28 w 28"/>
                  <a:gd name="T1" fmla="*/ 15 h 15"/>
                  <a:gd name="T2" fmla="*/ 25 w 28"/>
                  <a:gd name="T3" fmla="*/ 15 h 15"/>
                  <a:gd name="T4" fmla="*/ 14 w 28"/>
                  <a:gd name="T5" fmla="*/ 4 h 15"/>
                  <a:gd name="T6" fmla="*/ 4 w 28"/>
                  <a:gd name="T7" fmla="*/ 15 h 15"/>
                  <a:gd name="T8" fmla="*/ 0 w 28"/>
                  <a:gd name="T9" fmla="*/ 15 h 15"/>
                  <a:gd name="T10" fmla="*/ 14 w 28"/>
                  <a:gd name="T11" fmla="*/ 0 h 15"/>
                  <a:gd name="T12" fmla="*/ 28 w 28"/>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28" y="15"/>
                    </a:moveTo>
                    <a:cubicBezTo>
                      <a:pt x="25" y="15"/>
                      <a:pt x="25" y="15"/>
                      <a:pt x="25" y="15"/>
                    </a:cubicBezTo>
                    <a:cubicBezTo>
                      <a:pt x="25" y="9"/>
                      <a:pt x="20" y="4"/>
                      <a:pt x="14" y="4"/>
                    </a:cubicBezTo>
                    <a:cubicBezTo>
                      <a:pt x="8" y="4"/>
                      <a:pt x="4" y="9"/>
                      <a:pt x="4" y="15"/>
                    </a:cubicBezTo>
                    <a:cubicBezTo>
                      <a:pt x="0" y="15"/>
                      <a:pt x="0" y="15"/>
                      <a:pt x="0" y="15"/>
                    </a:cubicBezTo>
                    <a:cubicBezTo>
                      <a:pt x="0" y="7"/>
                      <a:pt x="6" y="0"/>
                      <a:pt x="14" y="0"/>
                    </a:cubicBezTo>
                    <a:cubicBezTo>
                      <a:pt x="22" y="0"/>
                      <a:pt x="28" y="7"/>
                      <a:pt x="2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6" name="Freeform 125"/>
              <p:cNvSpPr>
                <a:spLocks/>
              </p:cNvSpPr>
              <p:nvPr/>
            </p:nvSpPr>
            <p:spPr bwMode="auto">
              <a:xfrm>
                <a:off x="4948238" y="4521200"/>
                <a:ext cx="325438" cy="193675"/>
              </a:xfrm>
              <a:custGeom>
                <a:avLst/>
                <a:gdLst>
                  <a:gd name="T0" fmla="*/ 11 w 107"/>
                  <a:gd name="T1" fmla="*/ 32 h 64"/>
                  <a:gd name="T2" fmla="*/ 29 w 107"/>
                  <a:gd name="T3" fmla="*/ 18 h 64"/>
                  <a:gd name="T4" fmla="*/ 47 w 107"/>
                  <a:gd name="T5" fmla="*/ 0 h 64"/>
                  <a:gd name="T6" fmla="*/ 63 w 107"/>
                  <a:gd name="T7" fmla="*/ 9 h 64"/>
                  <a:gd name="T8" fmla="*/ 69 w 107"/>
                  <a:gd name="T9" fmla="*/ 8 h 64"/>
                  <a:gd name="T10" fmla="*/ 86 w 107"/>
                  <a:gd name="T11" fmla="*/ 25 h 64"/>
                  <a:gd name="T12" fmla="*/ 88 w 107"/>
                  <a:gd name="T13" fmla="*/ 25 h 64"/>
                  <a:gd name="T14" fmla="*/ 107 w 107"/>
                  <a:gd name="T15" fmla="*/ 45 h 64"/>
                  <a:gd name="T16" fmla="*/ 88 w 107"/>
                  <a:gd name="T17" fmla="*/ 64 h 64"/>
                  <a:gd name="T18" fmla="*/ 17 w 107"/>
                  <a:gd name="T19" fmla="*/ 64 h 64"/>
                  <a:gd name="T20" fmla="*/ 0 w 107"/>
                  <a:gd name="T21" fmla="*/ 47 h 64"/>
                  <a:gd name="T22" fmla="*/ 11 w 107"/>
                  <a:gd name="T23"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64">
                    <a:moveTo>
                      <a:pt x="11" y="32"/>
                    </a:moveTo>
                    <a:cubicBezTo>
                      <a:pt x="13" y="24"/>
                      <a:pt x="20" y="18"/>
                      <a:pt x="29" y="18"/>
                    </a:cubicBezTo>
                    <a:cubicBezTo>
                      <a:pt x="29" y="8"/>
                      <a:pt x="37" y="0"/>
                      <a:pt x="47" y="0"/>
                    </a:cubicBezTo>
                    <a:cubicBezTo>
                      <a:pt x="54" y="0"/>
                      <a:pt x="60" y="3"/>
                      <a:pt x="63" y="9"/>
                    </a:cubicBezTo>
                    <a:cubicBezTo>
                      <a:pt x="65" y="9"/>
                      <a:pt x="66" y="8"/>
                      <a:pt x="69" y="8"/>
                    </a:cubicBezTo>
                    <a:cubicBezTo>
                      <a:pt x="78" y="8"/>
                      <a:pt x="86" y="16"/>
                      <a:pt x="86" y="25"/>
                    </a:cubicBezTo>
                    <a:cubicBezTo>
                      <a:pt x="88" y="25"/>
                      <a:pt x="88" y="25"/>
                      <a:pt x="88" y="25"/>
                    </a:cubicBezTo>
                    <a:cubicBezTo>
                      <a:pt x="99" y="25"/>
                      <a:pt x="107" y="34"/>
                      <a:pt x="107" y="45"/>
                    </a:cubicBezTo>
                    <a:cubicBezTo>
                      <a:pt x="107" y="56"/>
                      <a:pt x="99" y="64"/>
                      <a:pt x="88" y="64"/>
                    </a:cubicBezTo>
                    <a:cubicBezTo>
                      <a:pt x="17" y="64"/>
                      <a:pt x="17" y="64"/>
                      <a:pt x="17" y="64"/>
                    </a:cubicBezTo>
                    <a:cubicBezTo>
                      <a:pt x="8" y="64"/>
                      <a:pt x="0" y="57"/>
                      <a:pt x="0" y="47"/>
                    </a:cubicBezTo>
                    <a:cubicBezTo>
                      <a:pt x="0" y="40"/>
                      <a:pt x="5" y="34"/>
                      <a:pt x="11"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7" name="Freeform 126"/>
              <p:cNvSpPr>
                <a:spLocks/>
              </p:cNvSpPr>
              <p:nvPr/>
            </p:nvSpPr>
            <p:spPr bwMode="auto">
              <a:xfrm>
                <a:off x="4348163" y="4768850"/>
                <a:ext cx="139700" cy="134938"/>
              </a:xfrm>
              <a:custGeom>
                <a:avLst/>
                <a:gdLst>
                  <a:gd name="T0" fmla="*/ 11 w 46"/>
                  <a:gd name="T1" fmla="*/ 43 h 45"/>
                  <a:gd name="T2" fmla="*/ 46 w 46"/>
                  <a:gd name="T3" fmla="*/ 8 h 45"/>
                  <a:gd name="T4" fmla="*/ 38 w 46"/>
                  <a:gd name="T5" fmla="*/ 0 h 45"/>
                  <a:gd name="T6" fmla="*/ 2 w 46"/>
                  <a:gd name="T7" fmla="*/ 35 h 45"/>
                  <a:gd name="T8" fmla="*/ 2 w 46"/>
                  <a:gd name="T9" fmla="*/ 43 h 45"/>
                  <a:gd name="T10" fmla="*/ 11 w 46"/>
                  <a:gd name="T11" fmla="*/ 43 h 45"/>
                </a:gdLst>
                <a:ahLst/>
                <a:cxnLst>
                  <a:cxn ang="0">
                    <a:pos x="T0" y="T1"/>
                  </a:cxn>
                  <a:cxn ang="0">
                    <a:pos x="T2" y="T3"/>
                  </a:cxn>
                  <a:cxn ang="0">
                    <a:pos x="T4" y="T5"/>
                  </a:cxn>
                  <a:cxn ang="0">
                    <a:pos x="T6" y="T7"/>
                  </a:cxn>
                  <a:cxn ang="0">
                    <a:pos x="T8" y="T9"/>
                  </a:cxn>
                  <a:cxn ang="0">
                    <a:pos x="T10" y="T11"/>
                  </a:cxn>
                </a:cxnLst>
                <a:rect l="0" t="0" r="r" b="b"/>
                <a:pathLst>
                  <a:path w="46" h="45">
                    <a:moveTo>
                      <a:pt x="11" y="43"/>
                    </a:moveTo>
                    <a:cubicBezTo>
                      <a:pt x="46" y="8"/>
                      <a:pt x="46" y="8"/>
                      <a:pt x="46" y="8"/>
                    </a:cubicBezTo>
                    <a:cubicBezTo>
                      <a:pt x="38" y="0"/>
                      <a:pt x="38" y="0"/>
                      <a:pt x="38" y="0"/>
                    </a:cubicBezTo>
                    <a:cubicBezTo>
                      <a:pt x="2" y="35"/>
                      <a:pt x="2" y="35"/>
                      <a:pt x="2" y="35"/>
                    </a:cubicBezTo>
                    <a:cubicBezTo>
                      <a:pt x="0" y="37"/>
                      <a:pt x="0" y="41"/>
                      <a:pt x="2" y="43"/>
                    </a:cubicBezTo>
                    <a:cubicBezTo>
                      <a:pt x="4" y="45"/>
                      <a:pt x="8" y="45"/>
                      <a:pt x="11" y="43"/>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8" name="Freeform 127"/>
              <p:cNvSpPr>
                <a:spLocks/>
              </p:cNvSpPr>
              <p:nvPr/>
            </p:nvSpPr>
            <p:spPr bwMode="auto">
              <a:xfrm>
                <a:off x="5130801" y="5459413"/>
                <a:ext cx="212725" cy="211138"/>
              </a:xfrm>
              <a:custGeom>
                <a:avLst/>
                <a:gdLst>
                  <a:gd name="T0" fmla="*/ 62 w 70"/>
                  <a:gd name="T1" fmla="*/ 0 h 70"/>
                  <a:gd name="T2" fmla="*/ 9 w 70"/>
                  <a:gd name="T3" fmla="*/ 0 h 70"/>
                  <a:gd name="T4" fmla="*/ 0 w 70"/>
                  <a:gd name="T5" fmla="*/ 9 h 70"/>
                  <a:gd name="T6" fmla="*/ 0 w 70"/>
                  <a:gd name="T7" fmla="*/ 45 h 70"/>
                  <a:gd name="T8" fmla="*/ 9 w 70"/>
                  <a:gd name="T9" fmla="*/ 55 h 70"/>
                  <a:gd name="T10" fmla="*/ 19 w 70"/>
                  <a:gd name="T11" fmla="*/ 55 h 70"/>
                  <a:gd name="T12" fmla="*/ 19 w 70"/>
                  <a:gd name="T13" fmla="*/ 70 h 70"/>
                  <a:gd name="T14" fmla="*/ 34 w 70"/>
                  <a:gd name="T15" fmla="*/ 55 h 70"/>
                  <a:gd name="T16" fmla="*/ 62 w 70"/>
                  <a:gd name="T17" fmla="*/ 55 h 70"/>
                  <a:gd name="T18" fmla="*/ 70 w 70"/>
                  <a:gd name="T19" fmla="*/ 45 h 70"/>
                  <a:gd name="T20" fmla="*/ 70 w 70"/>
                  <a:gd name="T21" fmla="*/ 9 h 70"/>
                  <a:gd name="T22" fmla="*/ 62 w 70"/>
                  <a:gd name="T2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70">
                    <a:moveTo>
                      <a:pt x="62" y="0"/>
                    </a:moveTo>
                    <a:cubicBezTo>
                      <a:pt x="9" y="0"/>
                      <a:pt x="9" y="0"/>
                      <a:pt x="9" y="0"/>
                    </a:cubicBezTo>
                    <a:cubicBezTo>
                      <a:pt x="4" y="0"/>
                      <a:pt x="0" y="4"/>
                      <a:pt x="0" y="9"/>
                    </a:cubicBezTo>
                    <a:cubicBezTo>
                      <a:pt x="0" y="45"/>
                      <a:pt x="0" y="45"/>
                      <a:pt x="0" y="45"/>
                    </a:cubicBezTo>
                    <a:cubicBezTo>
                      <a:pt x="0" y="50"/>
                      <a:pt x="4" y="55"/>
                      <a:pt x="9" y="55"/>
                    </a:cubicBezTo>
                    <a:cubicBezTo>
                      <a:pt x="19" y="55"/>
                      <a:pt x="19" y="55"/>
                      <a:pt x="19" y="55"/>
                    </a:cubicBezTo>
                    <a:cubicBezTo>
                      <a:pt x="19" y="70"/>
                      <a:pt x="19" y="70"/>
                      <a:pt x="19" y="70"/>
                    </a:cubicBezTo>
                    <a:cubicBezTo>
                      <a:pt x="34" y="55"/>
                      <a:pt x="34" y="55"/>
                      <a:pt x="34" y="55"/>
                    </a:cubicBezTo>
                    <a:cubicBezTo>
                      <a:pt x="62" y="55"/>
                      <a:pt x="62" y="55"/>
                      <a:pt x="62" y="55"/>
                    </a:cubicBezTo>
                    <a:cubicBezTo>
                      <a:pt x="67" y="55"/>
                      <a:pt x="70" y="50"/>
                      <a:pt x="70" y="45"/>
                    </a:cubicBezTo>
                    <a:cubicBezTo>
                      <a:pt x="70" y="9"/>
                      <a:pt x="70" y="9"/>
                      <a:pt x="70" y="9"/>
                    </a:cubicBezTo>
                    <a:cubicBezTo>
                      <a:pt x="70" y="4"/>
                      <a:pt x="67" y="0"/>
                      <a:pt x="62"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9" name="Freeform 128"/>
              <p:cNvSpPr>
                <a:spLocks/>
              </p:cNvSpPr>
              <p:nvPr/>
            </p:nvSpPr>
            <p:spPr bwMode="auto">
              <a:xfrm>
                <a:off x="5311776" y="5546725"/>
                <a:ext cx="222250" cy="211138"/>
              </a:xfrm>
              <a:custGeom>
                <a:avLst/>
                <a:gdLst>
                  <a:gd name="T0" fmla="*/ 62 w 73"/>
                  <a:gd name="T1" fmla="*/ 0 h 70"/>
                  <a:gd name="T2" fmla="*/ 15 w 73"/>
                  <a:gd name="T3" fmla="*/ 0 h 70"/>
                  <a:gd name="T4" fmla="*/ 15 w 73"/>
                  <a:gd name="T5" fmla="*/ 20 h 70"/>
                  <a:gd name="T6" fmla="*/ 2 w 73"/>
                  <a:gd name="T7" fmla="*/ 32 h 70"/>
                  <a:gd name="T8" fmla="*/ 0 w 73"/>
                  <a:gd name="T9" fmla="*/ 32 h 70"/>
                  <a:gd name="T10" fmla="*/ 0 w 73"/>
                  <a:gd name="T11" fmla="*/ 45 h 70"/>
                  <a:gd name="T12" fmla="*/ 9 w 73"/>
                  <a:gd name="T13" fmla="*/ 53 h 70"/>
                  <a:gd name="T14" fmla="*/ 37 w 73"/>
                  <a:gd name="T15" fmla="*/ 53 h 70"/>
                  <a:gd name="T16" fmla="*/ 53 w 73"/>
                  <a:gd name="T17" fmla="*/ 70 h 70"/>
                  <a:gd name="T18" fmla="*/ 53 w 73"/>
                  <a:gd name="T19" fmla="*/ 53 h 70"/>
                  <a:gd name="T20" fmla="*/ 62 w 73"/>
                  <a:gd name="T21" fmla="*/ 53 h 70"/>
                  <a:gd name="T22" fmla="*/ 73 w 73"/>
                  <a:gd name="T23" fmla="*/ 45 h 70"/>
                  <a:gd name="T24" fmla="*/ 73 w 73"/>
                  <a:gd name="T25" fmla="*/ 9 h 70"/>
                  <a:gd name="T26" fmla="*/ 62 w 73"/>
                  <a:gd name="T2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70">
                    <a:moveTo>
                      <a:pt x="62" y="0"/>
                    </a:moveTo>
                    <a:cubicBezTo>
                      <a:pt x="15" y="0"/>
                      <a:pt x="15" y="0"/>
                      <a:pt x="15" y="0"/>
                    </a:cubicBezTo>
                    <a:cubicBezTo>
                      <a:pt x="15" y="20"/>
                      <a:pt x="15" y="20"/>
                      <a:pt x="15" y="20"/>
                    </a:cubicBezTo>
                    <a:cubicBezTo>
                      <a:pt x="15" y="27"/>
                      <a:pt x="9" y="32"/>
                      <a:pt x="2" y="32"/>
                    </a:cubicBezTo>
                    <a:cubicBezTo>
                      <a:pt x="0" y="32"/>
                      <a:pt x="0" y="32"/>
                      <a:pt x="0" y="32"/>
                    </a:cubicBezTo>
                    <a:cubicBezTo>
                      <a:pt x="0" y="45"/>
                      <a:pt x="0" y="45"/>
                      <a:pt x="0" y="45"/>
                    </a:cubicBezTo>
                    <a:cubicBezTo>
                      <a:pt x="0" y="50"/>
                      <a:pt x="4" y="53"/>
                      <a:pt x="9" y="53"/>
                    </a:cubicBezTo>
                    <a:cubicBezTo>
                      <a:pt x="37" y="53"/>
                      <a:pt x="37" y="53"/>
                      <a:pt x="37" y="53"/>
                    </a:cubicBezTo>
                    <a:cubicBezTo>
                      <a:pt x="53" y="70"/>
                      <a:pt x="53" y="70"/>
                      <a:pt x="53" y="70"/>
                    </a:cubicBezTo>
                    <a:cubicBezTo>
                      <a:pt x="53" y="53"/>
                      <a:pt x="53" y="53"/>
                      <a:pt x="53" y="53"/>
                    </a:cubicBezTo>
                    <a:cubicBezTo>
                      <a:pt x="62" y="53"/>
                      <a:pt x="62" y="53"/>
                      <a:pt x="62" y="53"/>
                    </a:cubicBezTo>
                    <a:cubicBezTo>
                      <a:pt x="67" y="53"/>
                      <a:pt x="73" y="50"/>
                      <a:pt x="73" y="45"/>
                    </a:cubicBezTo>
                    <a:cubicBezTo>
                      <a:pt x="73" y="9"/>
                      <a:pt x="73" y="9"/>
                      <a:pt x="73" y="9"/>
                    </a:cubicBezTo>
                    <a:cubicBezTo>
                      <a:pt x="73" y="4"/>
                      <a:pt x="67" y="0"/>
                      <a:pt x="6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0" name="Freeform 129"/>
              <p:cNvSpPr>
                <a:spLocks/>
              </p:cNvSpPr>
              <p:nvPr/>
            </p:nvSpPr>
            <p:spPr bwMode="auto">
              <a:xfrm>
                <a:off x="4140201" y="5081588"/>
                <a:ext cx="347663" cy="236538"/>
              </a:xfrm>
              <a:custGeom>
                <a:avLst/>
                <a:gdLst>
                  <a:gd name="T0" fmla="*/ 115 w 115"/>
                  <a:gd name="T1" fmla="*/ 73 h 78"/>
                  <a:gd name="T2" fmla="*/ 110 w 115"/>
                  <a:gd name="T3" fmla="*/ 78 h 78"/>
                  <a:gd name="T4" fmla="*/ 5 w 115"/>
                  <a:gd name="T5" fmla="*/ 78 h 78"/>
                  <a:gd name="T6" fmla="*/ 0 w 115"/>
                  <a:gd name="T7" fmla="*/ 73 h 78"/>
                  <a:gd name="T8" fmla="*/ 0 w 115"/>
                  <a:gd name="T9" fmla="*/ 6 h 78"/>
                  <a:gd name="T10" fmla="*/ 5 w 115"/>
                  <a:gd name="T11" fmla="*/ 0 h 78"/>
                  <a:gd name="T12" fmla="*/ 110 w 115"/>
                  <a:gd name="T13" fmla="*/ 0 h 78"/>
                  <a:gd name="T14" fmla="*/ 115 w 115"/>
                  <a:gd name="T15" fmla="*/ 6 h 78"/>
                  <a:gd name="T16" fmla="*/ 115 w 115"/>
                  <a:gd name="T17"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78">
                    <a:moveTo>
                      <a:pt x="115" y="73"/>
                    </a:moveTo>
                    <a:cubicBezTo>
                      <a:pt x="115" y="76"/>
                      <a:pt x="113" y="78"/>
                      <a:pt x="110" y="78"/>
                    </a:cubicBezTo>
                    <a:cubicBezTo>
                      <a:pt x="5" y="78"/>
                      <a:pt x="5" y="78"/>
                      <a:pt x="5" y="78"/>
                    </a:cubicBezTo>
                    <a:cubicBezTo>
                      <a:pt x="2" y="78"/>
                      <a:pt x="0" y="76"/>
                      <a:pt x="0" y="73"/>
                    </a:cubicBezTo>
                    <a:cubicBezTo>
                      <a:pt x="0" y="6"/>
                      <a:pt x="0" y="6"/>
                      <a:pt x="0" y="6"/>
                    </a:cubicBezTo>
                    <a:cubicBezTo>
                      <a:pt x="0" y="3"/>
                      <a:pt x="2" y="0"/>
                      <a:pt x="5" y="0"/>
                    </a:cubicBezTo>
                    <a:cubicBezTo>
                      <a:pt x="110" y="0"/>
                      <a:pt x="110" y="0"/>
                      <a:pt x="110" y="0"/>
                    </a:cubicBezTo>
                    <a:cubicBezTo>
                      <a:pt x="113" y="0"/>
                      <a:pt x="115" y="3"/>
                      <a:pt x="115" y="6"/>
                    </a:cubicBezTo>
                    <a:lnTo>
                      <a:pt x="115" y="7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1" name="Rectangle 130"/>
              <p:cNvSpPr>
                <a:spLocks noChangeArrowheads="1"/>
              </p:cNvSpPr>
              <p:nvPr/>
            </p:nvSpPr>
            <p:spPr bwMode="auto">
              <a:xfrm>
                <a:off x="4160838" y="5103813"/>
                <a:ext cx="303213" cy="192088"/>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2" name="Freeform 131"/>
              <p:cNvSpPr>
                <a:spLocks/>
              </p:cNvSpPr>
              <p:nvPr/>
            </p:nvSpPr>
            <p:spPr bwMode="auto">
              <a:xfrm>
                <a:off x="4176713" y="5141913"/>
                <a:ext cx="266700" cy="127000"/>
              </a:xfrm>
              <a:custGeom>
                <a:avLst/>
                <a:gdLst>
                  <a:gd name="T0" fmla="*/ 0 w 168"/>
                  <a:gd name="T1" fmla="*/ 80 h 80"/>
                  <a:gd name="T2" fmla="*/ 24 w 168"/>
                  <a:gd name="T3" fmla="*/ 65 h 80"/>
                  <a:gd name="T4" fmla="*/ 40 w 168"/>
                  <a:gd name="T5" fmla="*/ 76 h 80"/>
                  <a:gd name="T6" fmla="*/ 66 w 168"/>
                  <a:gd name="T7" fmla="*/ 38 h 80"/>
                  <a:gd name="T8" fmla="*/ 84 w 168"/>
                  <a:gd name="T9" fmla="*/ 48 h 80"/>
                  <a:gd name="T10" fmla="*/ 133 w 168"/>
                  <a:gd name="T11" fmla="*/ 10 h 80"/>
                  <a:gd name="T12" fmla="*/ 150 w 168"/>
                  <a:gd name="T13" fmla="*/ 18 h 80"/>
                  <a:gd name="T14" fmla="*/ 168 w 168"/>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80">
                    <a:moveTo>
                      <a:pt x="0" y="80"/>
                    </a:moveTo>
                    <a:lnTo>
                      <a:pt x="24" y="65"/>
                    </a:lnTo>
                    <a:lnTo>
                      <a:pt x="40" y="76"/>
                    </a:lnTo>
                    <a:lnTo>
                      <a:pt x="66" y="38"/>
                    </a:lnTo>
                    <a:lnTo>
                      <a:pt x="84" y="48"/>
                    </a:lnTo>
                    <a:lnTo>
                      <a:pt x="133" y="10"/>
                    </a:lnTo>
                    <a:lnTo>
                      <a:pt x="150" y="18"/>
                    </a:lnTo>
                    <a:lnTo>
                      <a:pt x="168" y="0"/>
                    </a:lnTo>
                  </a:path>
                </a:pathLst>
              </a:custGeom>
              <a:noFill/>
              <a:ln w="7938"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3" name="Rectangle 132"/>
              <p:cNvSpPr>
                <a:spLocks noChangeArrowheads="1"/>
              </p:cNvSpPr>
              <p:nvPr/>
            </p:nvSpPr>
            <p:spPr bwMode="auto">
              <a:xfrm>
                <a:off x="4679951" y="5794375"/>
                <a:ext cx="496888" cy="17145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4" name="Rectangle 133"/>
              <p:cNvSpPr>
                <a:spLocks noChangeArrowheads="1"/>
              </p:cNvSpPr>
              <p:nvPr/>
            </p:nvSpPr>
            <p:spPr bwMode="auto">
              <a:xfrm>
                <a:off x="4667251" y="5908675"/>
                <a:ext cx="520700" cy="496888"/>
              </a:xfrm>
              <a:prstGeom prst="rect">
                <a:avLst/>
              </a:prstGeom>
              <a:solidFill>
                <a:srgbClr val="0064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5" name="Oval 134"/>
              <p:cNvSpPr>
                <a:spLocks noChangeArrowheads="1"/>
              </p:cNvSpPr>
              <p:nvPr/>
            </p:nvSpPr>
            <p:spPr bwMode="auto">
              <a:xfrm>
                <a:off x="5106988" y="5995988"/>
                <a:ext cx="50800" cy="53975"/>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6" name="Oval 135"/>
              <p:cNvSpPr>
                <a:spLocks noChangeArrowheads="1"/>
              </p:cNvSpPr>
              <p:nvPr/>
            </p:nvSpPr>
            <p:spPr bwMode="auto">
              <a:xfrm>
                <a:off x="5106988" y="6069013"/>
                <a:ext cx="50800" cy="50800"/>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7" name="Oval 136"/>
              <p:cNvSpPr>
                <a:spLocks noChangeArrowheads="1"/>
              </p:cNvSpPr>
              <p:nvPr/>
            </p:nvSpPr>
            <p:spPr bwMode="auto">
              <a:xfrm>
                <a:off x="5106988" y="6140450"/>
                <a:ext cx="50800" cy="55563"/>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8" name="Oval 137"/>
              <p:cNvSpPr>
                <a:spLocks noChangeArrowheads="1"/>
              </p:cNvSpPr>
              <p:nvPr/>
            </p:nvSpPr>
            <p:spPr bwMode="auto">
              <a:xfrm>
                <a:off x="4457701" y="4597400"/>
                <a:ext cx="219075" cy="207963"/>
              </a:xfrm>
              <a:prstGeom prst="ellipse">
                <a:avLst/>
              </a:prstGeom>
              <a:solidFill>
                <a:srgbClr val="70B3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9" name="Freeform 138"/>
              <p:cNvSpPr>
                <a:spLocks/>
              </p:cNvSpPr>
              <p:nvPr/>
            </p:nvSpPr>
            <p:spPr bwMode="auto">
              <a:xfrm>
                <a:off x="4457701" y="4608513"/>
                <a:ext cx="193675" cy="196850"/>
              </a:xfrm>
              <a:custGeom>
                <a:avLst/>
                <a:gdLst>
                  <a:gd name="T0" fmla="*/ 63 w 64"/>
                  <a:gd name="T1" fmla="*/ 52 h 65"/>
                  <a:gd name="T2" fmla="*/ 18 w 64"/>
                  <a:gd name="T3" fmla="*/ 10 h 65"/>
                  <a:gd name="T4" fmla="*/ 19 w 64"/>
                  <a:gd name="T5" fmla="*/ 0 h 65"/>
                  <a:gd name="T6" fmla="*/ 0 w 64"/>
                  <a:gd name="T7" fmla="*/ 30 h 65"/>
                  <a:gd name="T8" fmla="*/ 36 w 64"/>
                  <a:gd name="T9" fmla="*/ 65 h 65"/>
                  <a:gd name="T10" fmla="*/ 64 w 64"/>
                  <a:gd name="T11" fmla="*/ 52 h 65"/>
                  <a:gd name="T12" fmla="*/ 63 w 64"/>
                  <a:gd name="T13" fmla="*/ 52 h 65"/>
                </a:gdLst>
                <a:ahLst/>
                <a:cxnLst>
                  <a:cxn ang="0">
                    <a:pos x="T0" y="T1"/>
                  </a:cxn>
                  <a:cxn ang="0">
                    <a:pos x="T2" y="T3"/>
                  </a:cxn>
                  <a:cxn ang="0">
                    <a:pos x="T4" y="T5"/>
                  </a:cxn>
                  <a:cxn ang="0">
                    <a:pos x="T6" y="T7"/>
                  </a:cxn>
                  <a:cxn ang="0">
                    <a:pos x="T8" y="T9"/>
                  </a:cxn>
                  <a:cxn ang="0">
                    <a:pos x="T10" y="T11"/>
                  </a:cxn>
                  <a:cxn ang="0">
                    <a:pos x="T12" y="T13"/>
                  </a:cxn>
                </a:cxnLst>
                <a:rect l="0" t="0" r="r" b="b"/>
                <a:pathLst>
                  <a:path w="64" h="65">
                    <a:moveTo>
                      <a:pt x="63" y="52"/>
                    </a:moveTo>
                    <a:cubicBezTo>
                      <a:pt x="38" y="52"/>
                      <a:pt x="18" y="33"/>
                      <a:pt x="18" y="10"/>
                    </a:cubicBezTo>
                    <a:cubicBezTo>
                      <a:pt x="18" y="6"/>
                      <a:pt x="18" y="3"/>
                      <a:pt x="19" y="0"/>
                    </a:cubicBezTo>
                    <a:cubicBezTo>
                      <a:pt x="8" y="6"/>
                      <a:pt x="0" y="17"/>
                      <a:pt x="0" y="30"/>
                    </a:cubicBezTo>
                    <a:cubicBezTo>
                      <a:pt x="0" y="49"/>
                      <a:pt x="16" y="65"/>
                      <a:pt x="36" y="65"/>
                    </a:cubicBezTo>
                    <a:cubicBezTo>
                      <a:pt x="47" y="65"/>
                      <a:pt x="57" y="60"/>
                      <a:pt x="64" y="52"/>
                    </a:cubicBezTo>
                    <a:lnTo>
                      <a:pt x="63" y="52"/>
                    </a:lnTo>
                    <a:close/>
                  </a:path>
                </a:pathLst>
              </a:custGeom>
              <a:solidFill>
                <a:srgbClr val="A0CD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0" name="Rectangle 139"/>
              <p:cNvSpPr>
                <a:spLocks noChangeArrowheads="1"/>
              </p:cNvSpPr>
              <p:nvPr/>
            </p:nvSpPr>
            <p:spPr bwMode="auto">
              <a:xfrm>
                <a:off x="4484688" y="4629150"/>
                <a:ext cx="42863" cy="123825"/>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1" name="Rectangle 140"/>
              <p:cNvSpPr>
                <a:spLocks noChangeArrowheads="1"/>
              </p:cNvSpPr>
              <p:nvPr/>
            </p:nvSpPr>
            <p:spPr bwMode="auto">
              <a:xfrm>
                <a:off x="4484688" y="4629150"/>
                <a:ext cx="42863" cy="12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2" name="Rectangle 141"/>
              <p:cNvSpPr>
                <a:spLocks noChangeArrowheads="1"/>
              </p:cNvSpPr>
              <p:nvPr/>
            </p:nvSpPr>
            <p:spPr bwMode="auto">
              <a:xfrm>
                <a:off x="4533901" y="4657725"/>
                <a:ext cx="39688" cy="9525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3" name="Rectangle 142"/>
              <p:cNvSpPr>
                <a:spLocks noChangeArrowheads="1"/>
              </p:cNvSpPr>
              <p:nvPr/>
            </p:nvSpPr>
            <p:spPr bwMode="auto">
              <a:xfrm>
                <a:off x="4533901" y="4657725"/>
                <a:ext cx="39688" cy="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4" name="Rectangle 143"/>
              <p:cNvSpPr>
                <a:spLocks noChangeArrowheads="1"/>
              </p:cNvSpPr>
              <p:nvPr/>
            </p:nvSpPr>
            <p:spPr bwMode="auto">
              <a:xfrm>
                <a:off x="4579938" y="4684713"/>
                <a:ext cx="38100" cy="68263"/>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144"/>
              <p:cNvSpPr>
                <a:spLocks noChangeArrowheads="1"/>
              </p:cNvSpPr>
              <p:nvPr/>
            </p:nvSpPr>
            <p:spPr bwMode="auto">
              <a:xfrm>
                <a:off x="4579938" y="4684713"/>
                <a:ext cx="38100" cy="68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6" name="Freeform 145"/>
              <p:cNvSpPr>
                <a:spLocks/>
              </p:cNvSpPr>
              <p:nvPr/>
            </p:nvSpPr>
            <p:spPr bwMode="auto">
              <a:xfrm>
                <a:off x="4513263" y="4629150"/>
                <a:ext cx="14288" cy="63500"/>
              </a:xfrm>
              <a:custGeom>
                <a:avLst/>
                <a:gdLst>
                  <a:gd name="T0" fmla="*/ 5 w 5"/>
                  <a:gd name="T1" fmla="*/ 0 h 21"/>
                  <a:gd name="T2" fmla="*/ 0 w 5"/>
                  <a:gd name="T3" fmla="*/ 0 h 21"/>
                  <a:gd name="T4" fmla="*/ 0 w 5"/>
                  <a:gd name="T5" fmla="*/ 2 h 21"/>
                  <a:gd name="T6" fmla="*/ 5 w 5"/>
                  <a:gd name="T7" fmla="*/ 21 h 21"/>
                  <a:gd name="T8" fmla="*/ 5 w 5"/>
                  <a:gd name="T9" fmla="*/ 0 h 21"/>
                </a:gdLst>
                <a:ahLst/>
                <a:cxnLst>
                  <a:cxn ang="0">
                    <a:pos x="T0" y="T1"/>
                  </a:cxn>
                  <a:cxn ang="0">
                    <a:pos x="T2" y="T3"/>
                  </a:cxn>
                  <a:cxn ang="0">
                    <a:pos x="T4" y="T5"/>
                  </a:cxn>
                  <a:cxn ang="0">
                    <a:pos x="T6" y="T7"/>
                  </a:cxn>
                  <a:cxn ang="0">
                    <a:pos x="T8" y="T9"/>
                  </a:cxn>
                </a:cxnLst>
                <a:rect l="0" t="0" r="r" b="b"/>
                <a:pathLst>
                  <a:path w="5" h="21">
                    <a:moveTo>
                      <a:pt x="5" y="0"/>
                    </a:moveTo>
                    <a:cubicBezTo>
                      <a:pt x="0" y="0"/>
                      <a:pt x="0" y="0"/>
                      <a:pt x="0" y="0"/>
                    </a:cubicBezTo>
                    <a:cubicBezTo>
                      <a:pt x="0" y="1"/>
                      <a:pt x="0" y="2"/>
                      <a:pt x="0" y="2"/>
                    </a:cubicBezTo>
                    <a:cubicBezTo>
                      <a:pt x="0" y="9"/>
                      <a:pt x="2" y="16"/>
                      <a:pt x="5" y="21"/>
                    </a:cubicBezTo>
                    <a:cubicBezTo>
                      <a:pt x="5" y="0"/>
                      <a:pt x="5" y="0"/>
                      <a:pt x="5"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7" name="Freeform 146"/>
              <p:cNvSpPr>
                <a:spLocks/>
              </p:cNvSpPr>
              <p:nvPr/>
            </p:nvSpPr>
            <p:spPr bwMode="auto">
              <a:xfrm>
                <a:off x="4533901" y="4657725"/>
                <a:ext cx="39688" cy="87313"/>
              </a:xfrm>
              <a:custGeom>
                <a:avLst/>
                <a:gdLst>
                  <a:gd name="T0" fmla="*/ 13 w 13"/>
                  <a:gd name="T1" fmla="*/ 0 h 29"/>
                  <a:gd name="T2" fmla="*/ 0 w 13"/>
                  <a:gd name="T3" fmla="*/ 0 h 29"/>
                  <a:gd name="T4" fmla="*/ 0 w 13"/>
                  <a:gd name="T5" fmla="*/ 16 h 29"/>
                  <a:gd name="T6" fmla="*/ 13 w 13"/>
                  <a:gd name="T7" fmla="*/ 29 h 29"/>
                  <a:gd name="T8" fmla="*/ 13 w 13"/>
                  <a:gd name="T9" fmla="*/ 0 h 29"/>
                </a:gdLst>
                <a:ahLst/>
                <a:cxnLst>
                  <a:cxn ang="0">
                    <a:pos x="T0" y="T1"/>
                  </a:cxn>
                  <a:cxn ang="0">
                    <a:pos x="T2" y="T3"/>
                  </a:cxn>
                  <a:cxn ang="0">
                    <a:pos x="T4" y="T5"/>
                  </a:cxn>
                  <a:cxn ang="0">
                    <a:pos x="T6" y="T7"/>
                  </a:cxn>
                  <a:cxn ang="0">
                    <a:pos x="T8" y="T9"/>
                  </a:cxn>
                </a:cxnLst>
                <a:rect l="0" t="0" r="r" b="b"/>
                <a:pathLst>
                  <a:path w="13" h="29">
                    <a:moveTo>
                      <a:pt x="13" y="0"/>
                    </a:moveTo>
                    <a:cubicBezTo>
                      <a:pt x="0" y="0"/>
                      <a:pt x="0" y="0"/>
                      <a:pt x="0" y="0"/>
                    </a:cubicBezTo>
                    <a:cubicBezTo>
                      <a:pt x="0" y="16"/>
                      <a:pt x="0" y="16"/>
                      <a:pt x="0" y="16"/>
                    </a:cubicBezTo>
                    <a:cubicBezTo>
                      <a:pt x="3" y="21"/>
                      <a:pt x="8" y="26"/>
                      <a:pt x="13" y="29"/>
                    </a:cubicBezTo>
                    <a:cubicBezTo>
                      <a:pt x="13" y="0"/>
                      <a:pt x="13" y="0"/>
                      <a:pt x="13"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8" name="Freeform 147"/>
              <p:cNvSpPr>
                <a:spLocks/>
              </p:cNvSpPr>
              <p:nvPr/>
            </p:nvSpPr>
            <p:spPr bwMode="auto">
              <a:xfrm>
                <a:off x="4579938" y="4684713"/>
                <a:ext cx="38100" cy="68263"/>
              </a:xfrm>
              <a:custGeom>
                <a:avLst/>
                <a:gdLst>
                  <a:gd name="T0" fmla="*/ 13 w 13"/>
                  <a:gd name="T1" fmla="*/ 0 h 23"/>
                  <a:gd name="T2" fmla="*/ 0 w 13"/>
                  <a:gd name="T3" fmla="*/ 0 h 23"/>
                  <a:gd name="T4" fmla="*/ 0 w 13"/>
                  <a:gd name="T5" fmla="*/ 21 h 23"/>
                  <a:gd name="T6" fmla="*/ 3 w 13"/>
                  <a:gd name="T7" fmla="*/ 23 h 23"/>
                  <a:gd name="T8" fmla="*/ 13 w 13"/>
                  <a:gd name="T9" fmla="*/ 23 h 23"/>
                  <a:gd name="T10" fmla="*/ 13 w 13"/>
                  <a:gd name="T11" fmla="*/ 0 h 23"/>
                </a:gdLst>
                <a:ahLst/>
                <a:cxnLst>
                  <a:cxn ang="0">
                    <a:pos x="T0" y="T1"/>
                  </a:cxn>
                  <a:cxn ang="0">
                    <a:pos x="T2" y="T3"/>
                  </a:cxn>
                  <a:cxn ang="0">
                    <a:pos x="T4" y="T5"/>
                  </a:cxn>
                  <a:cxn ang="0">
                    <a:pos x="T6" y="T7"/>
                  </a:cxn>
                  <a:cxn ang="0">
                    <a:pos x="T8" y="T9"/>
                  </a:cxn>
                  <a:cxn ang="0">
                    <a:pos x="T10" y="T11"/>
                  </a:cxn>
                </a:cxnLst>
                <a:rect l="0" t="0" r="r" b="b"/>
                <a:pathLst>
                  <a:path w="13" h="23">
                    <a:moveTo>
                      <a:pt x="13" y="0"/>
                    </a:moveTo>
                    <a:cubicBezTo>
                      <a:pt x="0" y="0"/>
                      <a:pt x="0" y="0"/>
                      <a:pt x="0" y="0"/>
                    </a:cubicBezTo>
                    <a:cubicBezTo>
                      <a:pt x="0" y="21"/>
                      <a:pt x="0" y="21"/>
                      <a:pt x="0" y="21"/>
                    </a:cubicBezTo>
                    <a:cubicBezTo>
                      <a:pt x="1" y="22"/>
                      <a:pt x="2" y="22"/>
                      <a:pt x="3" y="23"/>
                    </a:cubicBezTo>
                    <a:cubicBezTo>
                      <a:pt x="13" y="23"/>
                      <a:pt x="13" y="23"/>
                      <a:pt x="13" y="23"/>
                    </a:cubicBezTo>
                    <a:cubicBezTo>
                      <a:pt x="13" y="0"/>
                      <a:pt x="13" y="0"/>
                      <a:pt x="13"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9" name="Freeform 148"/>
              <p:cNvSpPr>
                <a:spLocks/>
              </p:cNvSpPr>
              <p:nvPr/>
            </p:nvSpPr>
            <p:spPr bwMode="auto">
              <a:xfrm>
                <a:off x="4484688" y="4629150"/>
                <a:ext cx="3175" cy="6350"/>
              </a:xfrm>
              <a:custGeom>
                <a:avLst/>
                <a:gdLst>
                  <a:gd name="T0" fmla="*/ 1 w 1"/>
                  <a:gd name="T1" fmla="*/ 0 h 2"/>
                  <a:gd name="T2" fmla="*/ 0 w 1"/>
                  <a:gd name="T3" fmla="*/ 0 h 2"/>
                  <a:gd name="T4" fmla="*/ 0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0"/>
                      <a:pt x="0" y="0"/>
                    </a:cubicBezTo>
                    <a:cubicBezTo>
                      <a:pt x="0" y="2"/>
                      <a:pt x="0" y="2"/>
                      <a:pt x="0" y="2"/>
                    </a:cubicBezTo>
                    <a:cubicBezTo>
                      <a:pt x="0" y="2"/>
                      <a:pt x="1" y="1"/>
                      <a:pt x="1"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0" name="Freeform 149"/>
              <p:cNvSpPr>
                <a:spLocks/>
              </p:cNvSpPr>
              <p:nvPr/>
            </p:nvSpPr>
            <p:spPr bwMode="auto">
              <a:xfrm>
                <a:off x="4484688" y="4629150"/>
                <a:ext cx="42863" cy="123825"/>
              </a:xfrm>
              <a:custGeom>
                <a:avLst/>
                <a:gdLst>
                  <a:gd name="T0" fmla="*/ 9 w 14"/>
                  <a:gd name="T1" fmla="*/ 0 h 41"/>
                  <a:gd name="T2" fmla="*/ 1 w 14"/>
                  <a:gd name="T3" fmla="*/ 0 h 41"/>
                  <a:gd name="T4" fmla="*/ 0 w 14"/>
                  <a:gd name="T5" fmla="*/ 2 h 41"/>
                  <a:gd name="T6" fmla="*/ 0 w 14"/>
                  <a:gd name="T7" fmla="*/ 41 h 41"/>
                  <a:gd name="T8" fmla="*/ 14 w 14"/>
                  <a:gd name="T9" fmla="*/ 41 h 41"/>
                  <a:gd name="T10" fmla="*/ 14 w 14"/>
                  <a:gd name="T11" fmla="*/ 21 h 41"/>
                  <a:gd name="T12" fmla="*/ 9 w 14"/>
                  <a:gd name="T13" fmla="*/ 2 h 41"/>
                  <a:gd name="T14" fmla="*/ 9 w 14"/>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41">
                    <a:moveTo>
                      <a:pt x="9" y="0"/>
                    </a:moveTo>
                    <a:cubicBezTo>
                      <a:pt x="1" y="0"/>
                      <a:pt x="1" y="0"/>
                      <a:pt x="1" y="0"/>
                    </a:cubicBezTo>
                    <a:cubicBezTo>
                      <a:pt x="1" y="1"/>
                      <a:pt x="0" y="2"/>
                      <a:pt x="0" y="2"/>
                    </a:cubicBezTo>
                    <a:cubicBezTo>
                      <a:pt x="0" y="41"/>
                      <a:pt x="0" y="41"/>
                      <a:pt x="0" y="41"/>
                    </a:cubicBezTo>
                    <a:cubicBezTo>
                      <a:pt x="14" y="41"/>
                      <a:pt x="14" y="41"/>
                      <a:pt x="14" y="41"/>
                    </a:cubicBezTo>
                    <a:cubicBezTo>
                      <a:pt x="14" y="21"/>
                      <a:pt x="14" y="21"/>
                      <a:pt x="14" y="21"/>
                    </a:cubicBezTo>
                    <a:cubicBezTo>
                      <a:pt x="11" y="16"/>
                      <a:pt x="9" y="9"/>
                      <a:pt x="9" y="2"/>
                    </a:cubicBezTo>
                    <a:cubicBezTo>
                      <a:pt x="9" y="2"/>
                      <a:pt x="9" y="1"/>
                      <a:pt x="9"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1" name="Freeform 150"/>
              <p:cNvSpPr>
                <a:spLocks/>
              </p:cNvSpPr>
              <p:nvPr/>
            </p:nvSpPr>
            <p:spPr bwMode="auto">
              <a:xfrm>
                <a:off x="4533901" y="4705350"/>
                <a:ext cx="39688" cy="47625"/>
              </a:xfrm>
              <a:custGeom>
                <a:avLst/>
                <a:gdLst>
                  <a:gd name="T0" fmla="*/ 0 w 13"/>
                  <a:gd name="T1" fmla="*/ 0 h 16"/>
                  <a:gd name="T2" fmla="*/ 0 w 13"/>
                  <a:gd name="T3" fmla="*/ 16 h 16"/>
                  <a:gd name="T4" fmla="*/ 13 w 13"/>
                  <a:gd name="T5" fmla="*/ 16 h 16"/>
                  <a:gd name="T6" fmla="*/ 13 w 13"/>
                  <a:gd name="T7" fmla="*/ 13 h 16"/>
                  <a:gd name="T8" fmla="*/ 0 w 13"/>
                  <a:gd name="T9" fmla="*/ 0 h 16"/>
                </a:gdLst>
                <a:ahLst/>
                <a:cxnLst>
                  <a:cxn ang="0">
                    <a:pos x="T0" y="T1"/>
                  </a:cxn>
                  <a:cxn ang="0">
                    <a:pos x="T2" y="T3"/>
                  </a:cxn>
                  <a:cxn ang="0">
                    <a:pos x="T4" y="T5"/>
                  </a:cxn>
                  <a:cxn ang="0">
                    <a:pos x="T6" y="T7"/>
                  </a:cxn>
                  <a:cxn ang="0">
                    <a:pos x="T8" y="T9"/>
                  </a:cxn>
                </a:cxnLst>
                <a:rect l="0" t="0" r="r" b="b"/>
                <a:pathLst>
                  <a:path w="13" h="16">
                    <a:moveTo>
                      <a:pt x="0" y="0"/>
                    </a:moveTo>
                    <a:cubicBezTo>
                      <a:pt x="0" y="16"/>
                      <a:pt x="0" y="16"/>
                      <a:pt x="0" y="16"/>
                    </a:cubicBezTo>
                    <a:cubicBezTo>
                      <a:pt x="13" y="16"/>
                      <a:pt x="13" y="16"/>
                      <a:pt x="13" y="16"/>
                    </a:cubicBezTo>
                    <a:cubicBezTo>
                      <a:pt x="13" y="13"/>
                      <a:pt x="13" y="13"/>
                      <a:pt x="13" y="13"/>
                    </a:cubicBezTo>
                    <a:cubicBezTo>
                      <a:pt x="8" y="10"/>
                      <a:pt x="3" y="5"/>
                      <a:pt x="0" y="0"/>
                    </a:cubicBezTo>
                  </a:path>
                </a:pathLst>
              </a:custGeom>
              <a:solidFill>
                <a:srgbClr val="57A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2" name="Freeform 151"/>
              <p:cNvSpPr>
                <a:spLocks/>
              </p:cNvSpPr>
              <p:nvPr/>
            </p:nvSpPr>
            <p:spPr bwMode="auto">
              <a:xfrm>
                <a:off x="4579938" y="4748213"/>
                <a:ext cx="7938" cy="4763"/>
              </a:xfrm>
              <a:custGeom>
                <a:avLst/>
                <a:gdLst>
                  <a:gd name="T0" fmla="*/ 0 w 3"/>
                  <a:gd name="T1" fmla="*/ 0 h 2"/>
                  <a:gd name="T2" fmla="*/ 0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2"/>
                      <a:pt x="0" y="2"/>
                      <a:pt x="0" y="2"/>
                    </a:cubicBezTo>
                    <a:cubicBezTo>
                      <a:pt x="3" y="2"/>
                      <a:pt x="3" y="2"/>
                      <a:pt x="3" y="2"/>
                    </a:cubicBezTo>
                    <a:cubicBezTo>
                      <a:pt x="2" y="1"/>
                      <a:pt x="1" y="1"/>
                      <a:pt x="0"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3" name="Freeform 152"/>
              <p:cNvSpPr>
                <a:spLocks noEditPoints="1"/>
              </p:cNvSpPr>
              <p:nvPr/>
            </p:nvSpPr>
            <p:spPr bwMode="auto">
              <a:xfrm>
                <a:off x="4437063" y="4575175"/>
                <a:ext cx="260350" cy="250825"/>
              </a:xfrm>
              <a:custGeom>
                <a:avLst/>
                <a:gdLst>
                  <a:gd name="T0" fmla="*/ 43 w 86"/>
                  <a:gd name="T1" fmla="*/ 0 h 83"/>
                  <a:gd name="T2" fmla="*/ 86 w 86"/>
                  <a:gd name="T3" fmla="*/ 41 h 83"/>
                  <a:gd name="T4" fmla="*/ 43 w 86"/>
                  <a:gd name="T5" fmla="*/ 83 h 83"/>
                  <a:gd name="T6" fmla="*/ 0 w 86"/>
                  <a:gd name="T7" fmla="*/ 41 h 83"/>
                  <a:gd name="T8" fmla="*/ 43 w 86"/>
                  <a:gd name="T9" fmla="*/ 0 h 83"/>
                  <a:gd name="T10" fmla="*/ 7 w 86"/>
                  <a:gd name="T11" fmla="*/ 41 h 83"/>
                  <a:gd name="T12" fmla="*/ 43 w 86"/>
                  <a:gd name="T13" fmla="*/ 76 h 83"/>
                  <a:gd name="T14" fmla="*/ 79 w 86"/>
                  <a:gd name="T15" fmla="*/ 41 h 83"/>
                  <a:gd name="T16" fmla="*/ 43 w 86"/>
                  <a:gd name="T17" fmla="*/ 7 h 83"/>
                  <a:gd name="T18" fmla="*/ 7 w 86"/>
                  <a:gd name="T19"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3">
                    <a:moveTo>
                      <a:pt x="43" y="0"/>
                    </a:moveTo>
                    <a:cubicBezTo>
                      <a:pt x="67" y="0"/>
                      <a:pt x="86" y="19"/>
                      <a:pt x="86" y="41"/>
                    </a:cubicBezTo>
                    <a:cubicBezTo>
                      <a:pt x="86" y="64"/>
                      <a:pt x="67" y="83"/>
                      <a:pt x="43" y="83"/>
                    </a:cubicBezTo>
                    <a:cubicBezTo>
                      <a:pt x="19" y="83"/>
                      <a:pt x="0" y="64"/>
                      <a:pt x="0" y="41"/>
                    </a:cubicBezTo>
                    <a:cubicBezTo>
                      <a:pt x="0" y="19"/>
                      <a:pt x="19" y="0"/>
                      <a:pt x="43" y="0"/>
                    </a:cubicBezTo>
                    <a:moveTo>
                      <a:pt x="7" y="41"/>
                    </a:moveTo>
                    <a:cubicBezTo>
                      <a:pt x="7" y="60"/>
                      <a:pt x="23" y="76"/>
                      <a:pt x="43" y="76"/>
                    </a:cubicBezTo>
                    <a:cubicBezTo>
                      <a:pt x="63" y="76"/>
                      <a:pt x="79" y="60"/>
                      <a:pt x="79" y="41"/>
                    </a:cubicBezTo>
                    <a:cubicBezTo>
                      <a:pt x="79" y="22"/>
                      <a:pt x="63" y="7"/>
                      <a:pt x="43" y="7"/>
                    </a:cubicBezTo>
                    <a:cubicBezTo>
                      <a:pt x="23" y="7"/>
                      <a:pt x="7" y="22"/>
                      <a:pt x="7" y="41"/>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4" name="Freeform 153"/>
              <p:cNvSpPr>
                <a:spLocks/>
              </p:cNvSpPr>
              <p:nvPr/>
            </p:nvSpPr>
            <p:spPr bwMode="auto">
              <a:xfrm>
                <a:off x="4640263" y="4665663"/>
                <a:ext cx="36513" cy="112713"/>
              </a:xfrm>
              <a:custGeom>
                <a:avLst/>
                <a:gdLst>
                  <a:gd name="T0" fmla="*/ 0 w 12"/>
                  <a:gd name="T1" fmla="*/ 37 h 37"/>
                  <a:gd name="T2" fmla="*/ 0 w 12"/>
                  <a:gd name="T3" fmla="*/ 17 h 37"/>
                  <a:gd name="T4" fmla="*/ 10 w 12"/>
                  <a:gd name="T5" fmla="*/ 0 h 37"/>
                  <a:gd name="T6" fmla="*/ 12 w 12"/>
                  <a:gd name="T7" fmla="*/ 11 h 37"/>
                  <a:gd name="T8" fmla="*/ 0 w 12"/>
                  <a:gd name="T9" fmla="*/ 37 h 37"/>
                </a:gdLst>
                <a:ahLst/>
                <a:cxnLst>
                  <a:cxn ang="0">
                    <a:pos x="T0" y="T1"/>
                  </a:cxn>
                  <a:cxn ang="0">
                    <a:pos x="T2" y="T3"/>
                  </a:cxn>
                  <a:cxn ang="0">
                    <a:pos x="T4" y="T5"/>
                  </a:cxn>
                  <a:cxn ang="0">
                    <a:pos x="T6" y="T7"/>
                  </a:cxn>
                  <a:cxn ang="0">
                    <a:pos x="T8" y="T9"/>
                  </a:cxn>
                </a:cxnLst>
                <a:rect l="0" t="0" r="r" b="b"/>
                <a:pathLst>
                  <a:path w="12" h="37">
                    <a:moveTo>
                      <a:pt x="0" y="37"/>
                    </a:moveTo>
                    <a:cubicBezTo>
                      <a:pt x="0" y="17"/>
                      <a:pt x="0" y="17"/>
                      <a:pt x="0" y="17"/>
                    </a:cubicBezTo>
                    <a:cubicBezTo>
                      <a:pt x="0" y="10"/>
                      <a:pt x="4" y="3"/>
                      <a:pt x="10" y="0"/>
                    </a:cubicBezTo>
                    <a:cubicBezTo>
                      <a:pt x="11" y="3"/>
                      <a:pt x="12" y="7"/>
                      <a:pt x="12" y="11"/>
                    </a:cubicBezTo>
                    <a:cubicBezTo>
                      <a:pt x="12" y="21"/>
                      <a:pt x="7" y="31"/>
                      <a:pt x="0" y="37"/>
                    </a:cubicBezTo>
                    <a:close/>
                  </a:path>
                </a:pathLst>
              </a:custGeom>
              <a:solidFill>
                <a:srgbClr val="977F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5" name="Rectangle 154"/>
              <p:cNvSpPr>
                <a:spLocks noChangeArrowheads="1"/>
              </p:cNvSpPr>
              <p:nvPr/>
            </p:nvSpPr>
            <p:spPr bwMode="auto">
              <a:xfrm>
                <a:off x="4624388" y="4714875"/>
                <a:ext cx="36513" cy="3810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spTree>
    <p:extLst>
      <p:ext uri="{BB962C8B-B14F-4D97-AF65-F5344CB8AC3E}">
        <p14:creationId xmlns:p14="http://schemas.microsoft.com/office/powerpoint/2010/main" val="1567810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16AD4-34B6-43D7-809C-075D39C8D4E2}"/>
              </a:ext>
            </a:extLst>
          </p:cNvPr>
          <p:cNvSpPr>
            <a:spLocks noGrp="1"/>
          </p:cNvSpPr>
          <p:nvPr>
            <p:ph type="title"/>
          </p:nvPr>
        </p:nvSpPr>
        <p:spPr/>
        <p:txBody>
          <a:bodyPr/>
          <a:lstStyle/>
          <a:p>
            <a:r>
              <a:rPr lang="de-DE" dirty="0">
                <a:solidFill>
                  <a:srgbClr val="505050"/>
                </a:solidFill>
              </a:rPr>
              <a:t>Install Azure Stack Hub - Parameters</a:t>
            </a:r>
          </a:p>
        </p:txBody>
      </p:sp>
      <p:graphicFrame>
        <p:nvGraphicFramePr>
          <p:cNvPr id="10" name="Content Placeholder 9">
            <a:extLst>
              <a:ext uri="{FF2B5EF4-FFF2-40B4-BE49-F238E27FC236}">
                <a16:creationId xmlns:a16="http://schemas.microsoft.com/office/drawing/2014/main" id="{D7CDA3FD-AC96-44C2-956A-52518B7F1B43}"/>
              </a:ext>
            </a:extLst>
          </p:cNvPr>
          <p:cNvGraphicFramePr>
            <a:graphicFrameLocks noGrp="1"/>
          </p:cNvGraphicFramePr>
          <p:nvPr>
            <p:ph sz="half" idx="4294967295"/>
            <p:extLst>
              <p:ext uri="{D42A27DB-BD31-4B8C-83A1-F6EECF244321}">
                <p14:modId xmlns:p14="http://schemas.microsoft.com/office/powerpoint/2010/main" val="2415160560"/>
              </p:ext>
            </p:extLst>
          </p:nvPr>
        </p:nvGraphicFramePr>
        <p:xfrm>
          <a:off x="441622" y="1432670"/>
          <a:ext cx="5323917" cy="3628345"/>
        </p:xfrm>
        <a:graphic>
          <a:graphicData uri="http://schemas.openxmlformats.org/drawingml/2006/table">
            <a:tbl>
              <a:tblPr firstRow="1" bandRow="1">
                <a:tableStyleId>{5C22544A-7EE6-4342-B048-85BDC9FD1C3A}</a:tableStyleId>
              </a:tblPr>
              <a:tblGrid>
                <a:gridCol w="2944949">
                  <a:extLst>
                    <a:ext uri="{9D8B030D-6E8A-4147-A177-3AD203B41FA5}">
                      <a16:colId xmlns:a16="http://schemas.microsoft.com/office/drawing/2014/main" val="1247611563"/>
                    </a:ext>
                  </a:extLst>
                </a:gridCol>
                <a:gridCol w="2378968">
                  <a:extLst>
                    <a:ext uri="{9D8B030D-6E8A-4147-A177-3AD203B41FA5}">
                      <a16:colId xmlns:a16="http://schemas.microsoft.com/office/drawing/2014/main" val="2952811673"/>
                    </a:ext>
                  </a:extLst>
                </a:gridCol>
              </a:tblGrid>
              <a:tr h="279781">
                <a:tc>
                  <a:txBody>
                    <a:bodyPr/>
                    <a:lstStyle/>
                    <a:p>
                      <a:r>
                        <a:rPr lang="de-DE" sz="1200" dirty="0"/>
                        <a:t>Parameter</a:t>
                      </a:r>
                    </a:p>
                  </a:txBody>
                  <a:tcPr marL="93260" marR="93260" marT="46630" marB="46630">
                    <a:lnL w="12700" cap="flat" cmpd="sng" algn="ctr">
                      <a:solidFill>
                        <a:schemeClr val="tx2"/>
                      </a:solidFill>
                      <a:prstDash val="solid"/>
                      <a:round/>
                      <a:headEnd type="none" w="med" len="med"/>
                      <a:tailEnd type="none" w="med" len="med"/>
                    </a:lnL>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r>
                        <a:rPr lang="de-DE" sz="1200" dirty="0"/>
                        <a:t>Description</a:t>
                      </a:r>
                    </a:p>
                  </a:txBody>
                  <a:tcPr marL="93260" marR="93260" marT="46630" marB="46630">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2369283880"/>
                  </a:ext>
                </a:extLst>
              </a:tr>
              <a:tr h="279047">
                <a:tc>
                  <a:txBody>
                    <a:bodyPr/>
                    <a:lstStyle/>
                    <a:p>
                      <a:r>
                        <a:rPr lang="de-DE" sz="1100" dirty="0" err="1">
                          <a:latin typeface="+mn-lt"/>
                        </a:rPr>
                        <a:t>InfraAzureEnvironment</a:t>
                      </a:r>
                      <a:endParaRPr lang="de-DE" sz="1100" dirty="0">
                        <a:latin typeface="+mn-lt"/>
                      </a:endParaRPr>
                    </a:p>
                  </a:txBody>
                  <a:tcPr marL="93260" marR="93260" marT="46630" marB="46630">
                    <a:lnL w="12700" cap="flat" cmpd="sng" algn="ctr">
                      <a:solidFill>
                        <a:schemeClr val="tx2"/>
                      </a:solidFill>
                      <a:prstDash val="solid"/>
                      <a:round/>
                      <a:headEnd type="none" w="med" len="med"/>
                      <a:tailEnd type="none" w="med" len="med"/>
                    </a:lnL>
                    <a:lnT w="1270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a:latin typeface="+mn-lt"/>
                        </a:rPr>
                        <a:t>Default „</a:t>
                      </a:r>
                      <a:r>
                        <a:rPr lang="de-DE" sz="1100" dirty="0" err="1">
                          <a:latin typeface="+mn-lt"/>
                        </a:rPr>
                        <a:t>AzureCloud</a:t>
                      </a:r>
                      <a:r>
                        <a:rPr lang="de-DE" sz="1100" dirty="0">
                          <a:latin typeface="+mn-lt"/>
                        </a:rPr>
                        <a:t>“</a:t>
                      </a:r>
                    </a:p>
                  </a:txBody>
                  <a:tcPr marL="93260" marR="93260" marT="46630" marB="46630">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101480904"/>
                  </a:ext>
                </a:extLst>
              </a:tr>
              <a:tr h="279047">
                <a:tc>
                  <a:txBody>
                    <a:bodyPr/>
                    <a:lstStyle/>
                    <a:p>
                      <a:r>
                        <a:rPr lang="de-DE" sz="1100" dirty="0" err="1">
                          <a:latin typeface="+mn-lt"/>
                        </a:rPr>
                        <a:t>InfraAzureDirectoryTenantName</a:t>
                      </a:r>
                      <a:endParaRPr lang="de-DE" sz="1100" dirty="0">
                        <a:latin typeface="+mn-lt"/>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err="1">
                          <a:latin typeface="+mn-lt"/>
                        </a:rPr>
                        <a:t>Tenant</a:t>
                      </a:r>
                      <a:r>
                        <a:rPr lang="de-DE" sz="1100" dirty="0">
                          <a:latin typeface="+mn-lt"/>
                        </a:rPr>
                        <a:t> Name</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091075197"/>
                  </a:ext>
                </a:extLst>
              </a:tr>
              <a:tr h="279047">
                <a:tc>
                  <a:txBody>
                    <a:bodyPr/>
                    <a:lstStyle/>
                    <a:p>
                      <a:r>
                        <a:rPr lang="de-DE" sz="1100" dirty="0" err="1">
                          <a:latin typeface="+mn-lt"/>
                        </a:rPr>
                        <a:t>InfraAzureDirectoryTenantAdminCredential</a:t>
                      </a:r>
                      <a:endParaRPr lang="de-DE" sz="1100" dirty="0">
                        <a:latin typeface="+mn-lt"/>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err="1">
                          <a:latin typeface="+mn-lt"/>
                        </a:rPr>
                        <a:t>Tenant</a:t>
                      </a:r>
                      <a:r>
                        <a:rPr lang="de-DE" sz="1100" dirty="0">
                          <a:latin typeface="+mn-lt"/>
                        </a:rPr>
                        <a:t> </a:t>
                      </a:r>
                      <a:r>
                        <a:rPr lang="de-DE" sz="1100" dirty="0" err="1">
                          <a:latin typeface="+mn-lt"/>
                        </a:rPr>
                        <a:t>Credentials</a:t>
                      </a:r>
                      <a:endParaRPr lang="de-DE" sz="1100" dirty="0">
                        <a:latin typeface="+mn-lt"/>
                      </a:endParaRP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152967774"/>
                  </a:ext>
                </a:extLst>
              </a:tr>
              <a:tr h="2790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kern="1200" dirty="0">
                          <a:solidFill>
                            <a:schemeClr val="dk1"/>
                          </a:solidFill>
                          <a:latin typeface="+mn-lt"/>
                          <a:ea typeface="+mn-ea"/>
                          <a:cs typeface="+mn-cs"/>
                        </a:rPr>
                        <a:t>CompanyName </a:t>
                      </a: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a:latin typeface="+mn-lt"/>
                        </a:rPr>
                        <a:t>Company Name</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039436510"/>
                  </a:ext>
                </a:extLst>
              </a:tr>
              <a:tr h="2790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kern="1200" dirty="0" err="1">
                          <a:solidFill>
                            <a:schemeClr val="dk1"/>
                          </a:solidFill>
                          <a:latin typeface="+mn-lt"/>
                          <a:ea typeface="+mn-ea"/>
                          <a:cs typeface="+mn-cs"/>
                        </a:rPr>
                        <a:t>DomainFQDN</a:t>
                      </a:r>
                      <a:endParaRPr lang="de-DE" sz="1100" kern="1200" dirty="0">
                        <a:solidFill>
                          <a:schemeClr val="dk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a:latin typeface="+mn-lt"/>
                        </a:rPr>
                        <a:t>MAS int. Resource Domain</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745974293"/>
                  </a:ext>
                </a:extLst>
              </a:tr>
              <a:tr h="2790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kern="1200" dirty="0" err="1">
                          <a:solidFill>
                            <a:schemeClr val="dk1"/>
                          </a:solidFill>
                          <a:latin typeface="+mn-lt"/>
                          <a:ea typeface="+mn-ea"/>
                          <a:cs typeface="+mn-cs"/>
                        </a:rPr>
                        <a:t>DomainAdminCredential</a:t>
                      </a:r>
                      <a:endParaRPr lang="de-DE" sz="1100" kern="1200" dirty="0">
                        <a:solidFill>
                          <a:schemeClr val="dk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a:latin typeface="+mn-lt"/>
                        </a:rPr>
                        <a:t>Admin </a:t>
                      </a:r>
                      <a:r>
                        <a:rPr lang="de-DE" sz="1100" dirty="0" err="1">
                          <a:latin typeface="+mn-lt"/>
                        </a:rPr>
                        <a:t>Credentials</a:t>
                      </a:r>
                      <a:endParaRPr lang="de-DE" sz="1100" dirty="0">
                        <a:latin typeface="+mn-lt"/>
                      </a:endParaRP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4258260924"/>
                  </a:ext>
                </a:extLst>
              </a:tr>
              <a:tr h="2790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kern="1200" dirty="0" err="1">
                          <a:solidFill>
                            <a:schemeClr val="dk1"/>
                          </a:solidFill>
                          <a:latin typeface="+mn-lt"/>
                          <a:ea typeface="+mn-ea"/>
                          <a:cs typeface="+mn-cs"/>
                        </a:rPr>
                        <a:t>BMCCredential</a:t>
                      </a:r>
                      <a:endParaRPr lang="de-DE" sz="1100" kern="1200" dirty="0">
                        <a:solidFill>
                          <a:schemeClr val="dk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a:latin typeface="+mn-lt"/>
                        </a:rPr>
                        <a:t>BMC </a:t>
                      </a:r>
                      <a:r>
                        <a:rPr lang="de-DE" sz="1100" dirty="0" err="1">
                          <a:latin typeface="+mn-lt"/>
                        </a:rPr>
                        <a:t>Credentials</a:t>
                      </a:r>
                      <a:endParaRPr lang="de-DE" sz="1100" dirty="0">
                        <a:latin typeface="+mn-lt"/>
                      </a:endParaRP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610927155"/>
                  </a:ext>
                </a:extLst>
              </a:tr>
              <a:tr h="2790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kern="1200" dirty="0" err="1">
                          <a:solidFill>
                            <a:schemeClr val="dk1"/>
                          </a:solidFill>
                          <a:latin typeface="+mn-lt"/>
                          <a:ea typeface="+mn-ea"/>
                          <a:cs typeface="+mn-cs"/>
                        </a:rPr>
                        <a:t>NamingPrefix</a:t>
                      </a:r>
                      <a:r>
                        <a:rPr lang="de-DE" sz="1100" kern="1200" dirty="0">
                          <a:solidFill>
                            <a:schemeClr val="dk1"/>
                          </a:solidFill>
                          <a:latin typeface="+mn-lt"/>
                          <a:ea typeface="+mn-ea"/>
                          <a:cs typeface="+mn-cs"/>
                        </a:rPr>
                        <a:t>* </a:t>
                      </a: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a:latin typeface="+mn-lt"/>
                        </a:rPr>
                        <a:t>VM </a:t>
                      </a:r>
                      <a:r>
                        <a:rPr lang="de-DE" sz="1100" dirty="0" err="1">
                          <a:latin typeface="+mn-lt"/>
                        </a:rPr>
                        <a:t>Prefix</a:t>
                      </a:r>
                      <a:endParaRPr lang="de-DE" sz="1100" dirty="0">
                        <a:latin typeface="+mn-lt"/>
                      </a:endParaRP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502952435"/>
                  </a:ext>
                </a:extLst>
              </a:tr>
              <a:tr h="2790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kern="1200" dirty="0" err="1">
                          <a:solidFill>
                            <a:schemeClr val="dk1"/>
                          </a:solidFill>
                          <a:latin typeface="+mn-lt"/>
                          <a:ea typeface="+mn-ea"/>
                          <a:cs typeface="+mn-cs"/>
                        </a:rPr>
                        <a:t>TimeServer</a:t>
                      </a:r>
                      <a:r>
                        <a:rPr lang="de-DE" sz="1100" kern="1200" dirty="0">
                          <a:solidFill>
                            <a:schemeClr val="dk1"/>
                          </a:solidFill>
                          <a:latin typeface="+mn-lt"/>
                          <a:ea typeface="+mn-ea"/>
                          <a:cs typeface="+mn-cs"/>
                        </a:rPr>
                        <a:t>*</a:t>
                      </a: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a:latin typeface="+mn-lt"/>
                        </a:rPr>
                        <a:t>time.windows.com</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952926041"/>
                  </a:ext>
                </a:extLst>
              </a:tr>
              <a:tr h="2790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kern="1200" dirty="0" err="1">
                          <a:solidFill>
                            <a:schemeClr val="dk1"/>
                          </a:solidFill>
                          <a:latin typeface="+mn-lt"/>
                          <a:ea typeface="+mn-ea"/>
                          <a:cs typeface="+mn-cs"/>
                        </a:rPr>
                        <a:t>UseADFS</a:t>
                      </a:r>
                      <a:r>
                        <a:rPr lang="de-DE" sz="1100" kern="1200" dirty="0">
                          <a:solidFill>
                            <a:schemeClr val="dk1"/>
                          </a:solidFill>
                          <a:latin typeface="+mn-lt"/>
                          <a:ea typeface="+mn-ea"/>
                          <a:cs typeface="+mn-cs"/>
                        </a:rPr>
                        <a:t>*</a:t>
                      </a: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err="1">
                          <a:latin typeface="+mn-lt"/>
                        </a:rPr>
                        <a:t>Using</a:t>
                      </a:r>
                      <a:r>
                        <a:rPr lang="de-DE" sz="1100" dirty="0">
                          <a:latin typeface="+mn-lt"/>
                        </a:rPr>
                        <a:t> ADFS </a:t>
                      </a:r>
                      <a:r>
                        <a:rPr lang="de-DE" sz="1100" dirty="0" err="1">
                          <a:latin typeface="+mn-lt"/>
                        </a:rPr>
                        <a:t>instead</a:t>
                      </a:r>
                      <a:r>
                        <a:rPr lang="de-DE" sz="1100" dirty="0">
                          <a:latin typeface="+mn-lt"/>
                        </a:rPr>
                        <a:t> of AAD</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558971316"/>
                  </a:ext>
                </a:extLst>
              </a:tr>
              <a:tr h="2790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kern="1200" dirty="0" err="1">
                          <a:solidFill>
                            <a:schemeClr val="dk1"/>
                          </a:solidFill>
                          <a:latin typeface="+mn-lt"/>
                          <a:ea typeface="+mn-ea"/>
                          <a:cs typeface="+mn-cs"/>
                        </a:rPr>
                        <a:t>ExternalDomainFQDN</a:t>
                      </a:r>
                      <a:endParaRPr lang="de-DE" sz="1100" kern="1200" dirty="0">
                        <a:solidFill>
                          <a:schemeClr val="dk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r>
                        <a:rPr lang="de-DE" sz="1100" dirty="0">
                          <a:latin typeface="+mn-lt"/>
                        </a:rPr>
                        <a:t>DNS Zone for all </a:t>
                      </a:r>
                      <a:r>
                        <a:rPr lang="de-DE" sz="1100" dirty="0" err="1">
                          <a:latin typeface="+mn-lt"/>
                        </a:rPr>
                        <a:t>endpoints</a:t>
                      </a:r>
                      <a:endParaRPr lang="de-DE" sz="1100" dirty="0">
                        <a:latin typeface="+mn-lt"/>
                      </a:endParaRP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4094968135"/>
                  </a:ext>
                </a:extLst>
              </a:tr>
              <a:tr h="2790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kern="1200" dirty="0" err="1">
                          <a:solidFill>
                            <a:schemeClr val="dk1"/>
                          </a:solidFill>
                          <a:latin typeface="+mn-lt"/>
                          <a:ea typeface="+mn-ea"/>
                          <a:cs typeface="+mn-cs"/>
                        </a:rPr>
                        <a:t>DNSForwarder</a:t>
                      </a:r>
                      <a:endParaRPr lang="de-DE" sz="1100" kern="1200" dirty="0">
                        <a:solidFill>
                          <a:schemeClr val="dk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r>
                        <a:rPr lang="de-DE" sz="1100" dirty="0" err="1">
                          <a:latin typeface="+mn-lt"/>
                        </a:rPr>
                        <a:t>Existing</a:t>
                      </a:r>
                      <a:r>
                        <a:rPr lang="de-DE" sz="1100" dirty="0">
                          <a:latin typeface="+mn-lt"/>
                        </a:rPr>
                        <a:t> DNS </a:t>
                      </a:r>
                      <a:r>
                        <a:rPr lang="de-DE" sz="1100" dirty="0" err="1">
                          <a:latin typeface="+mn-lt"/>
                        </a:rPr>
                        <a:t>servers</a:t>
                      </a:r>
                      <a:endParaRPr lang="de-DE" sz="1100" dirty="0">
                        <a:latin typeface="+mn-lt"/>
                      </a:endParaRP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513213379"/>
                  </a:ext>
                </a:extLst>
              </a:tr>
            </a:tbl>
          </a:graphicData>
        </a:graphic>
      </p:graphicFrame>
      <p:graphicFrame>
        <p:nvGraphicFramePr>
          <p:cNvPr id="11" name="Content Placeholder 10">
            <a:extLst>
              <a:ext uri="{FF2B5EF4-FFF2-40B4-BE49-F238E27FC236}">
                <a16:creationId xmlns:a16="http://schemas.microsoft.com/office/drawing/2014/main" id="{F6B17247-C656-4AA6-90BD-E8838ECAF69A}"/>
              </a:ext>
            </a:extLst>
          </p:cNvPr>
          <p:cNvGraphicFramePr>
            <a:graphicFrameLocks noGrp="1"/>
          </p:cNvGraphicFramePr>
          <p:nvPr>
            <p:ph sz="quarter" idx="4294967295"/>
            <p:extLst>
              <p:ext uri="{D42A27DB-BD31-4B8C-83A1-F6EECF244321}">
                <p14:modId xmlns:p14="http://schemas.microsoft.com/office/powerpoint/2010/main" val="2163918351"/>
              </p:ext>
            </p:extLst>
          </p:nvPr>
        </p:nvGraphicFramePr>
        <p:xfrm>
          <a:off x="6280529" y="1432670"/>
          <a:ext cx="5323917" cy="3974253"/>
        </p:xfrm>
        <a:graphic>
          <a:graphicData uri="http://schemas.openxmlformats.org/drawingml/2006/table">
            <a:tbl>
              <a:tblPr firstRow="1" bandRow="1">
                <a:tableStyleId>{5C22544A-7EE6-4342-B048-85BDC9FD1C3A}</a:tableStyleId>
              </a:tblPr>
              <a:tblGrid>
                <a:gridCol w="2463550">
                  <a:extLst>
                    <a:ext uri="{9D8B030D-6E8A-4147-A177-3AD203B41FA5}">
                      <a16:colId xmlns:a16="http://schemas.microsoft.com/office/drawing/2014/main" val="1855071078"/>
                    </a:ext>
                  </a:extLst>
                </a:gridCol>
                <a:gridCol w="2860367">
                  <a:extLst>
                    <a:ext uri="{9D8B030D-6E8A-4147-A177-3AD203B41FA5}">
                      <a16:colId xmlns:a16="http://schemas.microsoft.com/office/drawing/2014/main" val="815662924"/>
                    </a:ext>
                  </a:extLst>
                </a:gridCol>
              </a:tblGrid>
              <a:tr h="279781">
                <a:tc>
                  <a:txBody>
                    <a:bodyPr/>
                    <a:lstStyle/>
                    <a:p>
                      <a:r>
                        <a:rPr lang="de-DE" sz="1600" dirty="0"/>
                        <a:t>Parameter</a:t>
                      </a:r>
                    </a:p>
                  </a:txBody>
                  <a:tcPr marL="93260" marR="93260" marT="46630" marB="46630">
                    <a:lnL w="12700" cap="flat" cmpd="sng" algn="ctr">
                      <a:solidFill>
                        <a:schemeClr val="tx2"/>
                      </a:solidFill>
                      <a:prstDash val="solid"/>
                      <a:round/>
                      <a:headEnd type="none" w="med" len="med"/>
                      <a:tailEnd type="none" w="med" len="med"/>
                    </a:lnL>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r>
                        <a:rPr lang="de-DE" sz="1600" dirty="0"/>
                        <a:t>Description</a:t>
                      </a:r>
                    </a:p>
                  </a:txBody>
                  <a:tcPr marL="93260" marR="93260" marT="46630" marB="46630">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4157305565"/>
                  </a:ext>
                </a:extLst>
              </a:tr>
              <a:tr h="279781">
                <a:tc>
                  <a:txBody>
                    <a:bodyPr/>
                    <a:lstStyle/>
                    <a:p>
                      <a:pPr marL="0" algn="l" defTabSz="932742" rtl="0" eaLnBrk="1" latinLnBrk="0" hangingPunct="1"/>
                      <a:r>
                        <a:rPr lang="de-DE" sz="1100" kern="1200" dirty="0" err="1">
                          <a:solidFill>
                            <a:schemeClr val="tx1"/>
                          </a:solidFill>
                          <a:latin typeface="+mn-lt"/>
                          <a:ea typeface="+mn-ea"/>
                          <a:cs typeface="+mn-cs"/>
                        </a:rPr>
                        <a:t>EnvironmentDNS</a:t>
                      </a:r>
                      <a:endParaRPr lang="de-DE" sz="1100" kern="1200" dirty="0">
                        <a:solidFill>
                          <a:schemeClr val="tx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1270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Ext. DNS-Servers</a:t>
                      </a:r>
                    </a:p>
                  </a:txBody>
                  <a:tcPr marL="93260" marR="93260" marT="46630" marB="46630">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581693459"/>
                  </a:ext>
                </a:extLst>
              </a:tr>
              <a:tr h="279781">
                <a:tc>
                  <a:txBody>
                    <a:bodyPr/>
                    <a:lstStyle/>
                    <a:p>
                      <a:pPr marL="0" algn="l" defTabSz="932742" rtl="0" eaLnBrk="1" latinLnBrk="0" hangingPunct="1"/>
                      <a:r>
                        <a:rPr lang="de-DE" sz="1100" kern="1200" dirty="0" err="1">
                          <a:solidFill>
                            <a:schemeClr val="tx1"/>
                          </a:solidFill>
                          <a:latin typeface="+mn-lt"/>
                          <a:ea typeface="+mn-ea"/>
                          <a:cs typeface="+mn-cs"/>
                        </a:rPr>
                        <a:t>TORSwitchBGPASN</a:t>
                      </a:r>
                      <a:endParaRPr lang="de-DE" sz="1100" kern="1200" dirty="0">
                        <a:solidFill>
                          <a:schemeClr val="tx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ASN for TOR Switch BGP</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309034341"/>
                  </a:ext>
                </a:extLst>
              </a:tr>
              <a:tr h="279781">
                <a:tc>
                  <a:txBody>
                    <a:bodyPr/>
                    <a:lstStyle/>
                    <a:p>
                      <a:pPr marL="0" algn="l" defTabSz="932742" rtl="0" eaLnBrk="1" latinLnBrk="0" hangingPunct="1"/>
                      <a:r>
                        <a:rPr lang="de-DE" sz="1100" kern="1200" dirty="0" err="1">
                          <a:solidFill>
                            <a:schemeClr val="tx1"/>
                          </a:solidFill>
                          <a:latin typeface="+mn-lt"/>
                          <a:ea typeface="+mn-ea"/>
                          <a:cs typeface="+mn-cs"/>
                        </a:rPr>
                        <a:t>SoftwareBGPASN</a:t>
                      </a:r>
                      <a:endParaRPr lang="de-DE" sz="1100" kern="1200" dirty="0">
                        <a:solidFill>
                          <a:schemeClr val="tx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ASN for Software BGP</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153577468"/>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err="1">
                          <a:solidFill>
                            <a:schemeClr val="tx1"/>
                          </a:solidFill>
                          <a:latin typeface="+mn-lt"/>
                          <a:ea typeface="+mn-ea"/>
                          <a:cs typeface="+mn-cs"/>
                        </a:rPr>
                        <a:t>TORSwitchBGPPeerIP</a:t>
                      </a:r>
                      <a:r>
                        <a:rPr lang="de-DE" sz="1100" kern="1200" dirty="0">
                          <a:solidFill>
                            <a:schemeClr val="tx1"/>
                          </a:solidFill>
                          <a:latin typeface="+mn-lt"/>
                          <a:ea typeface="+mn-ea"/>
                          <a:cs typeface="+mn-cs"/>
                        </a:rPr>
                        <a:t> </a:t>
                      </a: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TOR Switch BGP IP-</a:t>
                      </a:r>
                      <a:r>
                        <a:rPr lang="de-DE" sz="1100" kern="1200" dirty="0" err="1">
                          <a:solidFill>
                            <a:schemeClr val="tx1"/>
                          </a:solidFill>
                          <a:latin typeface="+mn-lt"/>
                          <a:ea typeface="+mn-ea"/>
                          <a:cs typeface="+mn-cs"/>
                        </a:rPr>
                        <a:t>Addresses</a:t>
                      </a:r>
                      <a:endParaRPr lang="de-DE" sz="1100" kern="1200" dirty="0">
                        <a:solidFill>
                          <a:schemeClr val="tx1"/>
                        </a:solidFill>
                        <a:latin typeface="+mn-lt"/>
                        <a:ea typeface="+mn-ea"/>
                        <a:cs typeface="+mn-cs"/>
                      </a:endParaRP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872159738"/>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err="1">
                          <a:solidFill>
                            <a:schemeClr val="tx1"/>
                          </a:solidFill>
                          <a:latin typeface="+mn-lt"/>
                          <a:ea typeface="+mn-ea"/>
                          <a:cs typeface="+mn-cs"/>
                        </a:rPr>
                        <a:t>InfrastructureNetwork</a:t>
                      </a:r>
                      <a:r>
                        <a:rPr lang="de-DE" sz="1100" kern="1200" dirty="0">
                          <a:solidFill>
                            <a:schemeClr val="tx1"/>
                          </a:solidFill>
                          <a:latin typeface="+mn-lt"/>
                          <a:ea typeface="+mn-ea"/>
                          <a:cs typeface="+mn-cs"/>
                        </a:rPr>
                        <a:t> </a:t>
                      </a: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Internal MAS VMs (ADDS, CA, ..)</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0257104"/>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err="1">
                          <a:solidFill>
                            <a:schemeClr val="tx1"/>
                          </a:solidFill>
                          <a:latin typeface="+mn-lt"/>
                          <a:ea typeface="+mn-ea"/>
                          <a:cs typeface="+mn-cs"/>
                        </a:rPr>
                        <a:t>StorageNetwork</a:t>
                      </a:r>
                      <a:endParaRPr lang="de-DE" sz="1100" kern="1200" dirty="0">
                        <a:solidFill>
                          <a:schemeClr val="tx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CSV, S2D, (not </a:t>
                      </a:r>
                      <a:r>
                        <a:rPr lang="de-DE" sz="1100" kern="1200" dirty="0" err="1">
                          <a:solidFill>
                            <a:schemeClr val="tx1"/>
                          </a:solidFill>
                          <a:latin typeface="+mn-lt"/>
                          <a:ea typeface="+mn-ea"/>
                          <a:cs typeface="+mn-cs"/>
                        </a:rPr>
                        <a:t>routed</a:t>
                      </a:r>
                      <a:r>
                        <a:rPr lang="de-DE" sz="1100" kern="1200" dirty="0">
                          <a:solidFill>
                            <a:schemeClr val="tx1"/>
                          </a:solidFill>
                          <a:latin typeface="+mn-lt"/>
                          <a:ea typeface="+mn-ea"/>
                          <a:cs typeface="+mn-cs"/>
                        </a:rPr>
                        <a:t>)</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97308359"/>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err="1">
                          <a:solidFill>
                            <a:schemeClr val="tx1"/>
                          </a:solidFill>
                          <a:latin typeface="+mn-lt"/>
                          <a:ea typeface="+mn-ea"/>
                          <a:cs typeface="+mn-cs"/>
                        </a:rPr>
                        <a:t>ExternalNetwork</a:t>
                      </a:r>
                      <a:endParaRPr lang="de-DE" sz="1100" kern="1200" dirty="0">
                        <a:solidFill>
                          <a:schemeClr val="tx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VIPs e.g. for Azure Portal</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656560610"/>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err="1">
                          <a:solidFill>
                            <a:schemeClr val="tx1"/>
                          </a:solidFill>
                          <a:latin typeface="+mn-lt"/>
                          <a:ea typeface="+mn-ea"/>
                          <a:cs typeface="+mn-cs"/>
                        </a:rPr>
                        <a:t>InfrastructureExtendedNetwork</a:t>
                      </a:r>
                      <a:endParaRPr lang="de-DE" sz="1100" kern="1200" dirty="0">
                        <a:solidFill>
                          <a:schemeClr val="tx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Infrastructure Extended Network</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240037628"/>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err="1">
                          <a:solidFill>
                            <a:schemeClr val="tx1"/>
                          </a:solidFill>
                          <a:latin typeface="+mn-lt"/>
                          <a:ea typeface="+mn-ea"/>
                          <a:cs typeface="+mn-cs"/>
                        </a:rPr>
                        <a:t>PhysicalNodes</a:t>
                      </a:r>
                      <a:endParaRPr lang="de-DE" sz="1100" kern="1200" dirty="0">
                        <a:solidFill>
                          <a:schemeClr val="tx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err="1">
                          <a:solidFill>
                            <a:schemeClr val="tx1"/>
                          </a:solidFill>
                          <a:latin typeface="+mn-lt"/>
                          <a:ea typeface="+mn-ea"/>
                          <a:cs typeface="+mn-cs"/>
                        </a:rPr>
                        <a:t>see</a:t>
                      </a:r>
                      <a:r>
                        <a:rPr lang="de-DE" sz="1100" kern="1200" dirty="0">
                          <a:solidFill>
                            <a:schemeClr val="tx1"/>
                          </a:solidFill>
                          <a:latin typeface="+mn-lt"/>
                          <a:ea typeface="+mn-ea"/>
                          <a:cs typeface="+mn-cs"/>
                        </a:rPr>
                        <a:t> </a:t>
                      </a:r>
                      <a:r>
                        <a:rPr lang="de-DE" sz="1100" kern="1200" dirty="0" err="1">
                          <a:solidFill>
                            <a:schemeClr val="tx1"/>
                          </a:solidFill>
                          <a:latin typeface="+mn-lt"/>
                          <a:ea typeface="+mn-ea"/>
                          <a:cs typeface="+mn-cs"/>
                        </a:rPr>
                        <a:t>node</a:t>
                      </a:r>
                      <a:r>
                        <a:rPr lang="de-DE" sz="1100" kern="1200" dirty="0">
                          <a:solidFill>
                            <a:schemeClr val="tx1"/>
                          </a:solidFill>
                          <a:latin typeface="+mn-lt"/>
                          <a:ea typeface="+mn-ea"/>
                          <a:cs typeface="+mn-cs"/>
                        </a:rPr>
                        <a:t> </a:t>
                      </a:r>
                      <a:r>
                        <a:rPr lang="de-DE" sz="1100" kern="1200" dirty="0" err="1">
                          <a:solidFill>
                            <a:schemeClr val="tx1"/>
                          </a:solidFill>
                          <a:latin typeface="+mn-lt"/>
                          <a:ea typeface="+mn-ea"/>
                          <a:cs typeface="+mn-cs"/>
                        </a:rPr>
                        <a:t>definition</a:t>
                      </a:r>
                      <a:endParaRPr lang="de-DE" sz="1100" kern="1200" dirty="0">
                        <a:solidFill>
                          <a:schemeClr val="tx1"/>
                        </a:solidFill>
                        <a:latin typeface="+mn-lt"/>
                        <a:ea typeface="+mn-ea"/>
                        <a:cs typeface="+mn-cs"/>
                      </a:endParaRP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4238281568"/>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a:solidFill>
                            <a:schemeClr val="tx1"/>
                          </a:solidFill>
                          <a:latin typeface="+mn-lt"/>
                          <a:ea typeface="+mn-ea"/>
                          <a:cs typeface="+mn-cs"/>
                        </a:rPr>
                        <a:t>Verbose</a:t>
                      </a: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Run in Verbose Mode</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631845663"/>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err="1">
                          <a:solidFill>
                            <a:schemeClr val="tx1"/>
                          </a:solidFill>
                          <a:latin typeface="+mn-lt"/>
                          <a:ea typeface="+mn-ea"/>
                          <a:cs typeface="+mn-cs"/>
                        </a:rPr>
                        <a:t>RegionName</a:t>
                      </a:r>
                      <a:endParaRPr lang="de-DE" sz="1100" kern="1200" dirty="0">
                        <a:solidFill>
                          <a:schemeClr val="tx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a:solidFill>
                            <a:schemeClr val="tx1"/>
                          </a:solidFill>
                          <a:latin typeface="+mn-lt"/>
                          <a:ea typeface="+mn-ea"/>
                          <a:cs typeface="+mn-cs"/>
                        </a:rPr>
                        <a:t>Azure Stack Hub Region Name</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576005414"/>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err="1">
                          <a:solidFill>
                            <a:schemeClr val="tx1"/>
                          </a:solidFill>
                          <a:latin typeface="+mn-lt"/>
                          <a:ea typeface="+mn-ea"/>
                          <a:cs typeface="+mn-cs"/>
                        </a:rPr>
                        <a:t>PublicCertificatePath</a:t>
                      </a:r>
                      <a:endParaRPr lang="de-DE" sz="1100" kern="1200" dirty="0">
                        <a:solidFill>
                          <a:schemeClr val="tx1"/>
                        </a:solidFill>
                        <a:latin typeface="+mn-lt"/>
                        <a:ea typeface="+mn-ea"/>
                        <a:cs typeface="+mn-cs"/>
                      </a:endParaRP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err="1">
                          <a:solidFill>
                            <a:schemeClr val="tx1"/>
                          </a:solidFill>
                          <a:latin typeface="+mn-lt"/>
                          <a:ea typeface="+mn-ea"/>
                          <a:cs typeface="+mn-cs"/>
                        </a:rPr>
                        <a:t>public</a:t>
                      </a:r>
                      <a:r>
                        <a:rPr lang="de-DE" sz="1100" kern="1200" dirty="0">
                          <a:solidFill>
                            <a:schemeClr val="tx1"/>
                          </a:solidFill>
                          <a:latin typeface="+mn-lt"/>
                          <a:ea typeface="+mn-ea"/>
                          <a:cs typeface="+mn-cs"/>
                        </a:rPr>
                        <a:t> </a:t>
                      </a:r>
                      <a:r>
                        <a:rPr lang="de-DE" sz="1100" kern="1200" dirty="0" err="1">
                          <a:solidFill>
                            <a:schemeClr val="tx1"/>
                          </a:solidFill>
                          <a:latin typeface="+mn-lt"/>
                          <a:ea typeface="+mn-ea"/>
                          <a:cs typeface="+mn-cs"/>
                        </a:rPr>
                        <a:t>facing</a:t>
                      </a:r>
                      <a:r>
                        <a:rPr lang="de-DE" sz="1100" kern="1200" dirty="0">
                          <a:solidFill>
                            <a:schemeClr val="tx1"/>
                          </a:solidFill>
                          <a:latin typeface="+mn-lt"/>
                          <a:ea typeface="+mn-ea"/>
                          <a:cs typeface="+mn-cs"/>
                        </a:rPr>
                        <a:t> </a:t>
                      </a:r>
                      <a:r>
                        <a:rPr lang="de-DE" sz="1100" kern="1200" dirty="0" err="1">
                          <a:solidFill>
                            <a:schemeClr val="tx1"/>
                          </a:solidFill>
                          <a:latin typeface="+mn-lt"/>
                          <a:ea typeface="+mn-ea"/>
                          <a:cs typeface="+mn-cs"/>
                        </a:rPr>
                        <a:t>endpoint</a:t>
                      </a:r>
                      <a:r>
                        <a:rPr lang="de-DE" sz="1100" kern="1200" dirty="0">
                          <a:solidFill>
                            <a:schemeClr val="tx1"/>
                          </a:solidFill>
                          <a:latin typeface="+mn-lt"/>
                          <a:ea typeface="+mn-ea"/>
                          <a:cs typeface="+mn-cs"/>
                        </a:rPr>
                        <a:t> </a:t>
                      </a:r>
                      <a:r>
                        <a:rPr lang="de-DE" sz="1100" kern="1200" dirty="0" err="1">
                          <a:solidFill>
                            <a:schemeClr val="tx1"/>
                          </a:solidFill>
                          <a:latin typeface="+mn-lt"/>
                          <a:ea typeface="+mn-ea"/>
                          <a:cs typeface="+mn-cs"/>
                        </a:rPr>
                        <a:t>certificates</a:t>
                      </a:r>
                      <a:endParaRPr lang="de-DE" sz="1100" kern="1200" dirty="0">
                        <a:solidFill>
                          <a:schemeClr val="tx1"/>
                        </a:solidFill>
                        <a:latin typeface="+mn-lt"/>
                        <a:ea typeface="+mn-ea"/>
                        <a:cs typeface="+mn-cs"/>
                      </a:endParaRP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605644593"/>
                  </a:ext>
                </a:extLst>
              </a:tr>
              <a:tr h="279781">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100" kern="1200" dirty="0" err="1">
                          <a:solidFill>
                            <a:schemeClr val="tx1"/>
                          </a:solidFill>
                          <a:latin typeface="+mn-lt"/>
                          <a:ea typeface="+mn-ea"/>
                          <a:cs typeface="+mn-cs"/>
                        </a:rPr>
                        <a:t>ReRun</a:t>
                      </a:r>
                      <a:r>
                        <a:rPr lang="de-DE" sz="1100" kern="1200" dirty="0">
                          <a:solidFill>
                            <a:schemeClr val="tx1"/>
                          </a:solidFill>
                          <a:latin typeface="+mn-lt"/>
                          <a:ea typeface="+mn-ea"/>
                          <a:cs typeface="+mn-cs"/>
                        </a:rPr>
                        <a:t>*</a:t>
                      </a:r>
                    </a:p>
                  </a:txBody>
                  <a:tcPr marL="93260" marR="93260" marT="46630" marB="46630">
                    <a:lnL w="1270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algn="l" defTabSz="932742" rtl="0" eaLnBrk="1" latinLnBrk="0" hangingPunct="1"/>
                      <a:r>
                        <a:rPr lang="de-DE" sz="1100" kern="1200" dirty="0" err="1">
                          <a:solidFill>
                            <a:schemeClr val="tx1"/>
                          </a:solidFill>
                          <a:latin typeface="+mn-lt"/>
                          <a:ea typeface="+mn-ea"/>
                          <a:cs typeface="+mn-cs"/>
                        </a:rPr>
                        <a:t>Rerun</a:t>
                      </a:r>
                      <a:r>
                        <a:rPr lang="de-DE" sz="1100" kern="1200" dirty="0">
                          <a:solidFill>
                            <a:schemeClr val="tx1"/>
                          </a:solidFill>
                          <a:latin typeface="+mn-lt"/>
                          <a:ea typeface="+mn-ea"/>
                          <a:cs typeface="+mn-cs"/>
                        </a:rPr>
                        <a:t> Deployment (w/o </a:t>
                      </a:r>
                      <a:r>
                        <a:rPr lang="de-DE" sz="1100" kern="1200" dirty="0" err="1">
                          <a:solidFill>
                            <a:schemeClr val="tx1"/>
                          </a:solidFill>
                          <a:latin typeface="+mn-lt"/>
                          <a:ea typeface="+mn-ea"/>
                          <a:cs typeface="+mn-cs"/>
                        </a:rPr>
                        <a:t>other</a:t>
                      </a:r>
                      <a:r>
                        <a:rPr lang="de-DE" sz="1100" kern="1200" dirty="0">
                          <a:solidFill>
                            <a:schemeClr val="tx1"/>
                          </a:solidFill>
                          <a:latin typeface="+mn-lt"/>
                          <a:ea typeface="+mn-ea"/>
                          <a:cs typeface="+mn-cs"/>
                        </a:rPr>
                        <a:t> </a:t>
                      </a:r>
                      <a:r>
                        <a:rPr lang="de-DE" sz="1100" kern="1200" dirty="0" err="1">
                          <a:solidFill>
                            <a:schemeClr val="tx1"/>
                          </a:solidFill>
                          <a:latin typeface="+mn-lt"/>
                          <a:ea typeface="+mn-ea"/>
                          <a:cs typeface="+mn-cs"/>
                        </a:rPr>
                        <a:t>param</a:t>
                      </a:r>
                      <a:r>
                        <a:rPr lang="de-DE" sz="1100" kern="1200" dirty="0">
                          <a:solidFill>
                            <a:schemeClr val="tx1"/>
                          </a:solidFill>
                          <a:latin typeface="+mn-lt"/>
                          <a:ea typeface="+mn-ea"/>
                          <a:cs typeface="+mn-cs"/>
                        </a:rPr>
                        <a:t>)</a:t>
                      </a:r>
                    </a:p>
                  </a:txBody>
                  <a:tcPr marL="93260" marR="93260" marT="46630" marB="46630">
                    <a:lnR w="1270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911696282"/>
                  </a:ext>
                </a:extLst>
              </a:tr>
            </a:tbl>
          </a:graphicData>
        </a:graphic>
      </p:graphicFrame>
      <p:sp>
        <p:nvSpPr>
          <p:cNvPr id="3" name="Rectangle 2">
            <a:extLst>
              <a:ext uri="{FF2B5EF4-FFF2-40B4-BE49-F238E27FC236}">
                <a16:creationId xmlns:a16="http://schemas.microsoft.com/office/drawing/2014/main" id="{39EDA3D6-8D72-41EB-9E99-AC57B144F559}"/>
              </a:ext>
            </a:extLst>
          </p:cNvPr>
          <p:cNvSpPr/>
          <p:nvPr/>
        </p:nvSpPr>
        <p:spPr bwMode="auto">
          <a:xfrm>
            <a:off x="441621" y="1682089"/>
            <a:ext cx="5323917" cy="892917"/>
          </a:xfrm>
          <a:prstGeom prst="rect">
            <a:avLst/>
          </a:prstGeom>
          <a:solidFill>
            <a:schemeClr val="bg1">
              <a:lumMod val="85000"/>
              <a:alpha val="50000"/>
            </a:schemeClr>
          </a:solid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de-DE" sz="2448" b="1" dirty="0">
                <a:solidFill>
                  <a:srgbClr val="FF0000"/>
                </a:solidFill>
                <a:ea typeface="Segoe UI" pitchFamily="34" charset="0"/>
                <a:cs typeface="Segoe UI" pitchFamily="34" charset="0"/>
              </a:rPr>
              <a:t>AAD Deployment </a:t>
            </a:r>
            <a:r>
              <a:rPr lang="de-DE" sz="2448" b="1" dirty="0" err="1">
                <a:solidFill>
                  <a:srgbClr val="FF0000"/>
                </a:solidFill>
                <a:ea typeface="Segoe UI" pitchFamily="34" charset="0"/>
                <a:cs typeface="Segoe UI" pitchFamily="34" charset="0"/>
              </a:rPr>
              <a:t>only</a:t>
            </a:r>
            <a:endParaRPr lang="de-DE" sz="2448" b="1" dirty="0">
              <a:solidFill>
                <a:srgbClr val="FF0000"/>
              </a:solidFill>
              <a:ea typeface="Segoe UI" pitchFamily="34" charset="0"/>
              <a:cs typeface="Segoe UI" pitchFamily="34" charset="0"/>
            </a:endParaRPr>
          </a:p>
        </p:txBody>
      </p:sp>
      <p:sp>
        <p:nvSpPr>
          <p:cNvPr id="4" name="TextBox 3">
            <a:extLst>
              <a:ext uri="{FF2B5EF4-FFF2-40B4-BE49-F238E27FC236}">
                <a16:creationId xmlns:a16="http://schemas.microsoft.com/office/drawing/2014/main" id="{2553B024-9C28-4E31-B56B-470E83B8127D}"/>
              </a:ext>
            </a:extLst>
          </p:cNvPr>
          <p:cNvSpPr txBox="1"/>
          <p:nvPr/>
        </p:nvSpPr>
        <p:spPr>
          <a:xfrm>
            <a:off x="10054199" y="6089189"/>
            <a:ext cx="1865207" cy="555610"/>
          </a:xfrm>
          <a:prstGeom prst="rect">
            <a:avLst/>
          </a:prstGeom>
          <a:noFill/>
        </p:spPr>
        <p:txBody>
          <a:bodyPr wrap="square" lIns="186521" tIns="149217" rIns="186521" bIns="149217" rtlCol="0">
            <a:spAutoFit/>
          </a:bodyPr>
          <a:lstStyle/>
          <a:p>
            <a:pPr>
              <a:lnSpc>
                <a:spcPct val="90000"/>
              </a:lnSpc>
              <a:spcAft>
                <a:spcPts val="612"/>
              </a:spcAft>
            </a:pPr>
            <a:r>
              <a:rPr lang="de-DE" sz="1836" dirty="0">
                <a:solidFill>
                  <a:srgbClr val="FF0000"/>
                </a:solidFill>
              </a:rPr>
              <a:t>* optional</a:t>
            </a:r>
          </a:p>
        </p:txBody>
      </p:sp>
    </p:spTree>
    <p:extLst>
      <p:ext uri="{BB962C8B-B14F-4D97-AF65-F5344CB8AC3E}">
        <p14:creationId xmlns:p14="http://schemas.microsoft.com/office/powerpoint/2010/main" val="34918459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2FBEAF01-F443-4E60-BD05-0D2C07771F62}"/>
              </a:ext>
            </a:extLst>
          </p:cNvPr>
          <p:cNvSpPr>
            <a:spLocks noGrp="1"/>
          </p:cNvSpPr>
          <p:nvPr>
            <p:ph type="body" sz="quarter" idx="10"/>
          </p:nvPr>
        </p:nvSpPr>
        <p:spPr>
          <a:xfrm>
            <a:off x="1212748" y="1954871"/>
            <a:ext cx="10405147" cy="2621382"/>
          </a:xfrm>
          <a:solidFill>
            <a:schemeClr val="bg1">
              <a:alpha val="50000"/>
            </a:schemeClr>
          </a:solidFill>
        </p:spPr>
        <p:txBody>
          <a:bodyPr>
            <a:normAutofit/>
          </a:bodyPr>
          <a:lstStyle/>
          <a:p>
            <a:pPr marL="225045" indent="0">
              <a:buNone/>
            </a:pPr>
            <a:endParaRPr lang="de-DE" sz="1224" dirty="0">
              <a:solidFill>
                <a:srgbClr val="FF4500"/>
              </a:solidFill>
              <a:latin typeface="Consolas" panose="020B0609020204030204" pitchFamily="49" charset="0"/>
            </a:endParaRPr>
          </a:p>
          <a:p>
            <a:pPr marL="225045" indent="0">
              <a:buNone/>
            </a:pPr>
            <a:r>
              <a:rPr lang="de-DE" sz="1428" dirty="0">
                <a:solidFill>
                  <a:srgbClr val="FF4500"/>
                </a:solidFill>
                <a:latin typeface="Consolas" panose="020B0609020204030204" pitchFamily="49" charset="0"/>
              </a:rPr>
              <a:t>$node1</a:t>
            </a:r>
            <a:r>
              <a:rPr lang="de-DE" sz="1428" dirty="0">
                <a:solidFill>
                  <a:prstClr val="black"/>
                </a:solidFill>
                <a:latin typeface="Consolas" panose="020B0609020204030204" pitchFamily="49" charset="0"/>
              </a:rPr>
              <a:t> </a:t>
            </a:r>
            <a:r>
              <a:rPr lang="de-DE" sz="1428" dirty="0">
                <a:solidFill>
                  <a:srgbClr val="A9A9A9"/>
                </a:solidFill>
                <a:latin typeface="Consolas" panose="020B0609020204030204" pitchFamily="49" charset="0"/>
              </a:rPr>
              <a:t>=</a:t>
            </a:r>
            <a:r>
              <a:rPr lang="de-DE" sz="1428" dirty="0">
                <a:solidFill>
                  <a:prstClr val="black"/>
                </a:solidFill>
                <a:latin typeface="Consolas" panose="020B0609020204030204" pitchFamily="49" charset="0"/>
              </a:rPr>
              <a:t> @{ Name</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„azs-node1"</a:t>
            </a:r>
            <a:r>
              <a:rPr lang="de-DE" sz="1428" dirty="0">
                <a:solidFill>
                  <a:prstClr val="black"/>
                </a:solidFill>
                <a:latin typeface="Consolas" panose="020B0609020204030204" pitchFamily="49" charset="0"/>
              </a:rPr>
              <a:t>; BmcIPAddress</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"10.10.34.5"</a:t>
            </a:r>
            <a:r>
              <a:rPr lang="de-DE" sz="1428" dirty="0">
                <a:solidFill>
                  <a:prstClr val="black"/>
                </a:solidFill>
                <a:latin typeface="Consolas" panose="020B0609020204030204" pitchFamily="49" charset="0"/>
              </a:rPr>
              <a:t>; </a:t>
            </a:r>
            <a:r>
              <a:rPr lang="de-DE" sz="1428" dirty="0" err="1">
                <a:solidFill>
                  <a:prstClr val="black"/>
                </a:solidFill>
                <a:latin typeface="Consolas" panose="020B0609020204030204" pitchFamily="49" charset="0"/>
              </a:rPr>
              <a:t>MacAddress</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"AB-CD-EF-12-34-56"</a:t>
            </a:r>
            <a:r>
              <a:rPr lang="de-DE" sz="1428" dirty="0">
                <a:solidFill>
                  <a:prstClr val="black"/>
                </a:solidFill>
                <a:latin typeface="Consolas" panose="020B0609020204030204" pitchFamily="49" charset="0"/>
              </a:rPr>
              <a:t>}   </a:t>
            </a:r>
          </a:p>
          <a:p>
            <a:pPr marL="225045" indent="0">
              <a:buNone/>
            </a:pPr>
            <a:r>
              <a:rPr lang="de-DE" sz="1428" dirty="0">
                <a:solidFill>
                  <a:srgbClr val="FF4500"/>
                </a:solidFill>
                <a:latin typeface="Consolas" panose="020B0609020204030204" pitchFamily="49" charset="0"/>
              </a:rPr>
              <a:t>$node2</a:t>
            </a:r>
            <a:r>
              <a:rPr lang="de-DE" sz="1428" dirty="0">
                <a:solidFill>
                  <a:prstClr val="black"/>
                </a:solidFill>
                <a:latin typeface="Consolas" panose="020B0609020204030204" pitchFamily="49" charset="0"/>
              </a:rPr>
              <a:t> </a:t>
            </a:r>
            <a:r>
              <a:rPr lang="de-DE" sz="1428" dirty="0">
                <a:solidFill>
                  <a:srgbClr val="A9A9A9"/>
                </a:solidFill>
                <a:latin typeface="Consolas" panose="020B0609020204030204" pitchFamily="49" charset="0"/>
              </a:rPr>
              <a:t>=</a:t>
            </a:r>
            <a:r>
              <a:rPr lang="de-DE" sz="1428" dirty="0">
                <a:solidFill>
                  <a:prstClr val="black"/>
                </a:solidFill>
                <a:latin typeface="Consolas" panose="020B0609020204030204" pitchFamily="49" charset="0"/>
              </a:rPr>
              <a:t> @{ Name</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„azs-node2"</a:t>
            </a:r>
            <a:r>
              <a:rPr lang="de-DE" sz="1428" dirty="0">
                <a:solidFill>
                  <a:prstClr val="black"/>
                </a:solidFill>
                <a:latin typeface="Consolas" panose="020B0609020204030204" pitchFamily="49" charset="0"/>
              </a:rPr>
              <a:t>; BmcIPAddress</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"10.10.34.6"</a:t>
            </a:r>
            <a:r>
              <a:rPr lang="de-DE" sz="1428" dirty="0">
                <a:solidFill>
                  <a:prstClr val="black"/>
                </a:solidFill>
                <a:latin typeface="Consolas" panose="020B0609020204030204" pitchFamily="49" charset="0"/>
              </a:rPr>
              <a:t>; </a:t>
            </a:r>
            <a:r>
              <a:rPr lang="de-DE" sz="1428" dirty="0" err="1">
                <a:solidFill>
                  <a:prstClr val="black"/>
                </a:solidFill>
                <a:latin typeface="Consolas" panose="020B0609020204030204" pitchFamily="49" charset="0"/>
              </a:rPr>
              <a:t>MacAddress</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a:t>
            </a:r>
            <a:r>
              <a:rPr lang="de-DE" sz="1428" dirty="0">
                <a:solidFill>
                  <a:prstClr val="black"/>
                </a:solidFill>
                <a:latin typeface="Consolas" panose="020B0609020204030204" pitchFamily="49" charset="0"/>
              </a:rPr>
              <a:t>}   </a:t>
            </a:r>
          </a:p>
          <a:p>
            <a:pPr marL="225045" indent="0">
              <a:buNone/>
            </a:pPr>
            <a:r>
              <a:rPr lang="de-DE" sz="1428" dirty="0">
                <a:solidFill>
                  <a:srgbClr val="FF4500"/>
                </a:solidFill>
                <a:latin typeface="Consolas" panose="020B0609020204030204" pitchFamily="49" charset="0"/>
              </a:rPr>
              <a:t>$node3</a:t>
            </a:r>
            <a:r>
              <a:rPr lang="de-DE" sz="1428" dirty="0">
                <a:solidFill>
                  <a:prstClr val="black"/>
                </a:solidFill>
                <a:latin typeface="Consolas" panose="020B0609020204030204" pitchFamily="49" charset="0"/>
              </a:rPr>
              <a:t> </a:t>
            </a:r>
            <a:r>
              <a:rPr lang="de-DE" sz="1428" dirty="0">
                <a:solidFill>
                  <a:srgbClr val="A9A9A9"/>
                </a:solidFill>
                <a:latin typeface="Consolas" panose="020B0609020204030204" pitchFamily="49" charset="0"/>
              </a:rPr>
              <a:t>=</a:t>
            </a:r>
            <a:r>
              <a:rPr lang="de-DE" sz="1428" dirty="0">
                <a:solidFill>
                  <a:prstClr val="black"/>
                </a:solidFill>
                <a:latin typeface="Consolas" panose="020B0609020204030204" pitchFamily="49" charset="0"/>
              </a:rPr>
              <a:t> @{ Name</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„azs-node3"</a:t>
            </a:r>
            <a:r>
              <a:rPr lang="de-DE" sz="1428" dirty="0">
                <a:solidFill>
                  <a:prstClr val="black"/>
                </a:solidFill>
                <a:latin typeface="Consolas" panose="020B0609020204030204" pitchFamily="49" charset="0"/>
              </a:rPr>
              <a:t>; BmcIPAddress</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"10.10.34.7"</a:t>
            </a:r>
            <a:r>
              <a:rPr lang="de-DE" sz="1428" dirty="0">
                <a:solidFill>
                  <a:prstClr val="black"/>
                </a:solidFill>
                <a:latin typeface="Consolas" panose="020B0609020204030204" pitchFamily="49" charset="0"/>
              </a:rPr>
              <a:t>; </a:t>
            </a:r>
            <a:r>
              <a:rPr lang="de-DE" sz="1428" dirty="0" err="1">
                <a:solidFill>
                  <a:prstClr val="black"/>
                </a:solidFill>
                <a:latin typeface="Consolas" panose="020B0609020204030204" pitchFamily="49" charset="0"/>
              </a:rPr>
              <a:t>MacAddress</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a:t>
            </a:r>
            <a:r>
              <a:rPr lang="de-DE" sz="1428" dirty="0">
                <a:solidFill>
                  <a:prstClr val="black"/>
                </a:solidFill>
                <a:latin typeface="Consolas" panose="020B0609020204030204" pitchFamily="49" charset="0"/>
              </a:rPr>
              <a:t>}   </a:t>
            </a:r>
          </a:p>
          <a:p>
            <a:pPr marL="225045" indent="0">
              <a:buNone/>
            </a:pPr>
            <a:r>
              <a:rPr lang="de-DE" sz="1428" dirty="0">
                <a:solidFill>
                  <a:srgbClr val="FF4500"/>
                </a:solidFill>
                <a:latin typeface="Consolas" panose="020B0609020204030204" pitchFamily="49" charset="0"/>
              </a:rPr>
              <a:t>$node4</a:t>
            </a:r>
            <a:r>
              <a:rPr lang="de-DE" sz="1428" dirty="0">
                <a:solidFill>
                  <a:prstClr val="black"/>
                </a:solidFill>
                <a:latin typeface="Consolas" panose="020B0609020204030204" pitchFamily="49" charset="0"/>
              </a:rPr>
              <a:t> </a:t>
            </a:r>
            <a:r>
              <a:rPr lang="de-DE" sz="1428" dirty="0">
                <a:solidFill>
                  <a:srgbClr val="A9A9A9"/>
                </a:solidFill>
                <a:latin typeface="Consolas" panose="020B0609020204030204" pitchFamily="49" charset="0"/>
              </a:rPr>
              <a:t>=</a:t>
            </a:r>
            <a:r>
              <a:rPr lang="de-DE" sz="1428" dirty="0">
                <a:solidFill>
                  <a:prstClr val="black"/>
                </a:solidFill>
                <a:latin typeface="Consolas" panose="020B0609020204030204" pitchFamily="49" charset="0"/>
              </a:rPr>
              <a:t> @{ Name</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„azs-node4"</a:t>
            </a:r>
            <a:r>
              <a:rPr lang="de-DE" sz="1428" dirty="0">
                <a:solidFill>
                  <a:prstClr val="black"/>
                </a:solidFill>
                <a:latin typeface="Consolas" panose="020B0609020204030204" pitchFamily="49" charset="0"/>
              </a:rPr>
              <a:t>; BmcIPAddress</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"10.10.34.8"</a:t>
            </a:r>
            <a:r>
              <a:rPr lang="de-DE" sz="1428" dirty="0">
                <a:solidFill>
                  <a:prstClr val="black"/>
                </a:solidFill>
                <a:latin typeface="Consolas" panose="020B0609020204030204" pitchFamily="49" charset="0"/>
              </a:rPr>
              <a:t>; </a:t>
            </a:r>
            <a:r>
              <a:rPr lang="de-DE" sz="1428" dirty="0" err="1">
                <a:solidFill>
                  <a:prstClr val="black"/>
                </a:solidFill>
                <a:latin typeface="Consolas" panose="020B0609020204030204" pitchFamily="49" charset="0"/>
              </a:rPr>
              <a:t>MacAddress</a:t>
            </a:r>
            <a:r>
              <a:rPr lang="de-DE" sz="1428" dirty="0">
                <a:solidFill>
                  <a:srgbClr val="A9A9A9"/>
                </a:solidFill>
                <a:latin typeface="Consolas" panose="020B0609020204030204" pitchFamily="49" charset="0"/>
              </a:rPr>
              <a:t>=</a:t>
            </a:r>
            <a:r>
              <a:rPr lang="de-DE" sz="1428" dirty="0">
                <a:solidFill>
                  <a:srgbClr val="8B0000"/>
                </a:solidFill>
                <a:latin typeface="Consolas" panose="020B0609020204030204" pitchFamily="49" charset="0"/>
              </a:rPr>
              <a:t>".."</a:t>
            </a:r>
            <a:r>
              <a:rPr lang="de-DE" sz="1428" dirty="0">
                <a:solidFill>
                  <a:prstClr val="black"/>
                </a:solidFill>
                <a:latin typeface="Consolas" panose="020B0609020204030204" pitchFamily="49" charset="0"/>
              </a:rPr>
              <a:t>}</a:t>
            </a:r>
          </a:p>
          <a:p>
            <a:pPr marL="225045" indent="0">
              <a:buNone/>
            </a:pPr>
            <a:r>
              <a:rPr lang="de-DE" sz="1428" dirty="0">
                <a:solidFill>
                  <a:prstClr val="black"/>
                </a:solidFill>
                <a:latin typeface="Consolas" panose="020B0609020204030204" pitchFamily="49" charset="0"/>
              </a:rPr>
              <a:t>...  </a:t>
            </a:r>
          </a:p>
          <a:p>
            <a:pPr marL="225045" indent="0">
              <a:buNone/>
            </a:pPr>
            <a:endParaRPr lang="de-DE" sz="1428" dirty="0">
              <a:solidFill>
                <a:prstClr val="black"/>
              </a:solidFill>
              <a:latin typeface="Consolas" panose="020B0609020204030204" pitchFamily="49" charset="0"/>
            </a:endParaRPr>
          </a:p>
          <a:p>
            <a:pPr marL="225045" indent="0">
              <a:buNone/>
            </a:pPr>
            <a:r>
              <a:rPr lang="de-DE" sz="1428" dirty="0">
                <a:solidFill>
                  <a:srgbClr val="FF4500"/>
                </a:solidFill>
                <a:latin typeface="Consolas" panose="020B0609020204030204" pitchFamily="49" charset="0"/>
              </a:rPr>
              <a:t>$physicalNodes</a:t>
            </a:r>
            <a:r>
              <a:rPr lang="de-DE" sz="1428" dirty="0">
                <a:solidFill>
                  <a:prstClr val="black"/>
                </a:solidFill>
                <a:latin typeface="Consolas" panose="020B0609020204030204" pitchFamily="49" charset="0"/>
              </a:rPr>
              <a:t> </a:t>
            </a:r>
            <a:r>
              <a:rPr lang="de-DE" sz="1428" dirty="0">
                <a:solidFill>
                  <a:srgbClr val="A9A9A9"/>
                </a:solidFill>
                <a:latin typeface="Consolas" panose="020B0609020204030204" pitchFamily="49" charset="0"/>
              </a:rPr>
              <a:t>=</a:t>
            </a:r>
            <a:r>
              <a:rPr lang="de-DE" sz="1428" dirty="0">
                <a:solidFill>
                  <a:prstClr val="black"/>
                </a:solidFill>
                <a:latin typeface="Consolas" panose="020B0609020204030204" pitchFamily="49" charset="0"/>
              </a:rPr>
              <a:t> @( </a:t>
            </a:r>
            <a:r>
              <a:rPr lang="de-DE" sz="1428" dirty="0">
                <a:solidFill>
                  <a:srgbClr val="FF4500"/>
                </a:solidFill>
                <a:latin typeface="Consolas" panose="020B0609020204030204" pitchFamily="49" charset="0"/>
              </a:rPr>
              <a:t>$node1</a:t>
            </a:r>
            <a:r>
              <a:rPr lang="de-DE" sz="1428" dirty="0">
                <a:solidFill>
                  <a:srgbClr val="A9A9A9"/>
                </a:solidFill>
                <a:latin typeface="Consolas" panose="020B0609020204030204" pitchFamily="49" charset="0"/>
              </a:rPr>
              <a:t>,</a:t>
            </a:r>
            <a:r>
              <a:rPr lang="de-DE" sz="1428" dirty="0">
                <a:solidFill>
                  <a:prstClr val="black"/>
                </a:solidFill>
                <a:latin typeface="Consolas" panose="020B0609020204030204" pitchFamily="49" charset="0"/>
              </a:rPr>
              <a:t> </a:t>
            </a:r>
            <a:r>
              <a:rPr lang="de-DE" sz="1428" dirty="0">
                <a:solidFill>
                  <a:srgbClr val="FF4500"/>
                </a:solidFill>
                <a:latin typeface="Consolas" panose="020B0609020204030204" pitchFamily="49" charset="0"/>
              </a:rPr>
              <a:t>$node2</a:t>
            </a:r>
            <a:r>
              <a:rPr lang="de-DE" sz="1428" dirty="0">
                <a:solidFill>
                  <a:srgbClr val="A9A9A9"/>
                </a:solidFill>
                <a:latin typeface="Consolas" panose="020B0609020204030204" pitchFamily="49" charset="0"/>
              </a:rPr>
              <a:t>,</a:t>
            </a:r>
            <a:r>
              <a:rPr lang="de-DE" sz="1428" dirty="0">
                <a:solidFill>
                  <a:prstClr val="black"/>
                </a:solidFill>
                <a:latin typeface="Consolas" panose="020B0609020204030204" pitchFamily="49" charset="0"/>
              </a:rPr>
              <a:t> </a:t>
            </a:r>
            <a:r>
              <a:rPr lang="de-DE" sz="1428" dirty="0">
                <a:solidFill>
                  <a:srgbClr val="FF4500"/>
                </a:solidFill>
                <a:latin typeface="Consolas" panose="020B0609020204030204" pitchFamily="49" charset="0"/>
              </a:rPr>
              <a:t>$node3</a:t>
            </a:r>
            <a:r>
              <a:rPr lang="de-DE" sz="1428" dirty="0">
                <a:solidFill>
                  <a:srgbClr val="A9A9A9"/>
                </a:solidFill>
                <a:latin typeface="Consolas" panose="020B0609020204030204" pitchFamily="49" charset="0"/>
              </a:rPr>
              <a:t>,</a:t>
            </a:r>
            <a:r>
              <a:rPr lang="de-DE" sz="1428" dirty="0">
                <a:solidFill>
                  <a:prstClr val="black"/>
                </a:solidFill>
                <a:latin typeface="Consolas" panose="020B0609020204030204" pitchFamily="49" charset="0"/>
              </a:rPr>
              <a:t> </a:t>
            </a:r>
            <a:r>
              <a:rPr lang="de-DE" sz="1428" dirty="0">
                <a:solidFill>
                  <a:srgbClr val="FF4500"/>
                </a:solidFill>
                <a:latin typeface="Consolas" panose="020B0609020204030204" pitchFamily="49" charset="0"/>
              </a:rPr>
              <a:t>$node4, ..</a:t>
            </a:r>
            <a:r>
              <a:rPr lang="de-DE" sz="1428" dirty="0">
                <a:solidFill>
                  <a:prstClr val="black"/>
                </a:solidFill>
                <a:latin typeface="Consolas" panose="020B0609020204030204" pitchFamily="49" charset="0"/>
              </a:rPr>
              <a:t>)   </a:t>
            </a:r>
            <a:endParaRPr lang="de-DE" sz="1428" dirty="0">
              <a:latin typeface="Consolas" panose="020B0609020204030204" pitchFamily="49" charset="0"/>
            </a:endParaRPr>
          </a:p>
        </p:txBody>
      </p:sp>
      <p:sp>
        <p:nvSpPr>
          <p:cNvPr id="7" name="Title 6">
            <a:extLst>
              <a:ext uri="{FF2B5EF4-FFF2-40B4-BE49-F238E27FC236}">
                <a16:creationId xmlns:a16="http://schemas.microsoft.com/office/drawing/2014/main" id="{5C021E04-ED38-4551-8CDA-2E0DCBA1C77D}"/>
              </a:ext>
            </a:extLst>
          </p:cNvPr>
          <p:cNvSpPr>
            <a:spLocks noGrp="1"/>
          </p:cNvSpPr>
          <p:nvPr>
            <p:ph type="title"/>
          </p:nvPr>
        </p:nvSpPr>
        <p:spPr/>
        <p:txBody>
          <a:bodyPr/>
          <a:lstStyle/>
          <a:p>
            <a:r>
              <a:rPr lang="de-DE" dirty="0">
                <a:solidFill>
                  <a:srgbClr val="505050"/>
                </a:solidFill>
              </a:rPr>
              <a:t>Install Azure Stack Hub – Nodes and names</a:t>
            </a:r>
          </a:p>
        </p:txBody>
      </p:sp>
      <p:sp>
        <p:nvSpPr>
          <p:cNvPr id="10" name="Text Placeholder 1"/>
          <p:cNvSpPr txBox="1">
            <a:spLocks/>
          </p:cNvSpPr>
          <p:nvPr/>
        </p:nvSpPr>
        <p:spPr>
          <a:xfrm>
            <a:off x="274639" y="1343606"/>
            <a:ext cx="11885514" cy="529376"/>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1436" indent="-291436">
              <a:lnSpc>
                <a:spcPct val="80000"/>
              </a:lnSpc>
              <a:spcAft>
                <a:spcPts val="1200"/>
              </a:spcAft>
              <a:buFont typeface="Arial" pitchFamily="34" charset="0"/>
              <a:buChar char="•"/>
            </a:pPr>
            <a:r>
              <a:rPr lang="de-DE" sz="2800" dirty="0">
                <a:solidFill>
                  <a:schemeClr val="tx1"/>
                </a:solidFill>
              </a:rPr>
              <a:t>Node definition – Physical nodes</a:t>
            </a:r>
          </a:p>
        </p:txBody>
      </p:sp>
      <p:sp>
        <p:nvSpPr>
          <p:cNvPr id="11" name="Text Placeholder 1"/>
          <p:cNvSpPr txBox="1">
            <a:spLocks/>
          </p:cNvSpPr>
          <p:nvPr/>
        </p:nvSpPr>
        <p:spPr>
          <a:xfrm>
            <a:off x="274639" y="4362635"/>
            <a:ext cx="11885514" cy="529376"/>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1436" indent="-291436">
              <a:lnSpc>
                <a:spcPct val="80000"/>
              </a:lnSpc>
              <a:spcAft>
                <a:spcPts val="1200"/>
              </a:spcAft>
              <a:buFont typeface="Arial" pitchFamily="34" charset="0"/>
              <a:buChar char="•"/>
            </a:pPr>
            <a:r>
              <a:rPr lang="de-DE" sz="2800" dirty="0">
                <a:solidFill>
                  <a:schemeClr val="tx1"/>
                </a:solidFill>
              </a:rPr>
              <a:t>Name </a:t>
            </a:r>
            <a:r>
              <a:rPr lang="de-DE" sz="2800" dirty="0" err="1">
                <a:solidFill>
                  <a:schemeClr val="tx1"/>
                </a:solidFill>
              </a:rPr>
              <a:t>is</a:t>
            </a:r>
            <a:r>
              <a:rPr lang="de-DE" sz="2800" dirty="0">
                <a:solidFill>
                  <a:schemeClr val="tx1"/>
                </a:solidFill>
              </a:rPr>
              <a:t> </a:t>
            </a:r>
            <a:r>
              <a:rPr lang="de-DE" sz="2800" dirty="0" err="1">
                <a:solidFill>
                  <a:schemeClr val="tx1"/>
                </a:solidFill>
              </a:rPr>
              <a:t>auto</a:t>
            </a:r>
            <a:r>
              <a:rPr lang="de-DE" sz="2800" dirty="0">
                <a:solidFill>
                  <a:schemeClr val="tx1"/>
                </a:solidFill>
              </a:rPr>
              <a:t> </a:t>
            </a:r>
            <a:r>
              <a:rPr lang="de-DE" sz="2800" dirty="0" err="1">
                <a:solidFill>
                  <a:schemeClr val="tx1"/>
                </a:solidFill>
              </a:rPr>
              <a:t>generated</a:t>
            </a:r>
            <a:r>
              <a:rPr lang="de-DE" sz="2800" dirty="0">
                <a:solidFill>
                  <a:schemeClr val="tx1"/>
                </a:solidFill>
              </a:rPr>
              <a:t> (</a:t>
            </a:r>
            <a:r>
              <a:rPr lang="de-DE" sz="2800" dirty="0" err="1">
                <a:solidFill>
                  <a:schemeClr val="tx1"/>
                </a:solidFill>
              </a:rPr>
              <a:t>using</a:t>
            </a:r>
            <a:r>
              <a:rPr lang="de-DE" sz="2800" dirty="0">
                <a:solidFill>
                  <a:schemeClr val="tx1"/>
                </a:solidFill>
              </a:rPr>
              <a:t> a </a:t>
            </a:r>
            <a:r>
              <a:rPr lang="de-DE" sz="2800" dirty="0" err="1">
                <a:solidFill>
                  <a:schemeClr val="tx1"/>
                </a:solidFill>
              </a:rPr>
              <a:t>defined</a:t>
            </a:r>
            <a:r>
              <a:rPr lang="de-DE" sz="2800" dirty="0">
                <a:solidFill>
                  <a:schemeClr val="tx1"/>
                </a:solidFill>
              </a:rPr>
              <a:t> </a:t>
            </a:r>
            <a:r>
              <a:rPr lang="de-DE" sz="2800" dirty="0" err="1">
                <a:solidFill>
                  <a:schemeClr val="tx1"/>
                </a:solidFill>
              </a:rPr>
              <a:t>prefix</a:t>
            </a:r>
            <a:r>
              <a:rPr lang="de-DE" sz="2800" dirty="0">
                <a:solidFill>
                  <a:schemeClr val="tx1"/>
                </a:solidFill>
              </a:rPr>
              <a:t>) but </a:t>
            </a:r>
            <a:r>
              <a:rPr lang="de-DE" sz="2800" dirty="0" err="1">
                <a:solidFill>
                  <a:schemeClr val="tx1"/>
                </a:solidFill>
              </a:rPr>
              <a:t>can</a:t>
            </a:r>
            <a:r>
              <a:rPr lang="de-DE" sz="2800" dirty="0">
                <a:solidFill>
                  <a:schemeClr val="tx1"/>
                </a:solidFill>
              </a:rPr>
              <a:t> </a:t>
            </a:r>
            <a:r>
              <a:rPr lang="de-DE" sz="2800" dirty="0" err="1">
                <a:solidFill>
                  <a:schemeClr val="tx1"/>
                </a:solidFill>
              </a:rPr>
              <a:t>be</a:t>
            </a:r>
            <a:r>
              <a:rPr lang="de-DE" sz="2800" dirty="0">
                <a:solidFill>
                  <a:schemeClr val="tx1"/>
                </a:solidFill>
              </a:rPr>
              <a:t> </a:t>
            </a:r>
            <a:r>
              <a:rPr lang="de-DE" sz="2800" dirty="0" err="1">
                <a:solidFill>
                  <a:schemeClr val="tx1"/>
                </a:solidFill>
              </a:rPr>
              <a:t>overwritten</a:t>
            </a:r>
            <a:endParaRPr lang="de-DE" sz="2800" dirty="0">
              <a:solidFill>
                <a:schemeClr val="tx1"/>
              </a:solidFill>
            </a:endParaRPr>
          </a:p>
        </p:txBody>
      </p:sp>
    </p:spTree>
    <p:extLst>
      <p:ext uri="{BB962C8B-B14F-4D97-AF65-F5344CB8AC3E}">
        <p14:creationId xmlns:p14="http://schemas.microsoft.com/office/powerpoint/2010/main" val="98241049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F99A29-4B8F-4B1F-BDDC-4339D283974D}"/>
              </a:ext>
            </a:extLst>
          </p:cNvPr>
          <p:cNvSpPr>
            <a:spLocks noGrp="1"/>
          </p:cNvSpPr>
          <p:nvPr>
            <p:ph type="body" sz="quarter" idx="10"/>
          </p:nvPr>
        </p:nvSpPr>
        <p:spPr>
          <a:xfrm>
            <a:off x="277912" y="1265833"/>
            <a:ext cx="11885514" cy="4196533"/>
          </a:xfrm>
        </p:spPr>
        <p:txBody>
          <a:bodyPr/>
          <a:lstStyle/>
          <a:p>
            <a:pPr marL="0" indent="0">
              <a:lnSpc>
                <a:spcPct val="100000"/>
              </a:lnSpc>
              <a:spcAft>
                <a:spcPts val="1200"/>
              </a:spcAft>
              <a:buNone/>
            </a:pPr>
            <a:r>
              <a:rPr lang="en-US" sz="2800" dirty="0" err="1">
                <a:solidFill>
                  <a:schemeClr val="tx2"/>
                </a:solidFill>
              </a:rPr>
              <a:t>ReRun</a:t>
            </a:r>
            <a:endParaRPr lang="en-US" sz="2800" dirty="0">
              <a:solidFill>
                <a:schemeClr val="tx2"/>
              </a:solidFill>
              <a:latin typeface="+mn-lt"/>
            </a:endParaRPr>
          </a:p>
          <a:p>
            <a:pPr>
              <a:lnSpc>
                <a:spcPct val="100000"/>
              </a:lnSpc>
              <a:spcAft>
                <a:spcPts val="1200"/>
              </a:spcAft>
              <a:buFont typeface="Arial" panose="020B0604020202020204" pitchFamily="34" charset="0"/>
              <a:buChar char="•"/>
            </a:pPr>
            <a:r>
              <a:rPr lang="en-US" sz="1800" dirty="0">
                <a:solidFill>
                  <a:schemeClr val="tx1"/>
                </a:solidFill>
                <a:latin typeface="+mj-lt"/>
              </a:rPr>
              <a:t>In case of an intermittent environmental issue that has caused the deployment to fail, you can retry the deployment by using the parameter “-rerun” to trigger a deployment rerun. </a:t>
            </a:r>
            <a:endParaRPr lang="en-US" sz="1800" dirty="0">
              <a:solidFill>
                <a:schemeClr val="tx1"/>
              </a:solidFill>
              <a:latin typeface="+mn-lt"/>
            </a:endParaRPr>
          </a:p>
          <a:p>
            <a:pPr>
              <a:lnSpc>
                <a:spcPct val="100000"/>
              </a:lnSpc>
              <a:spcAft>
                <a:spcPts val="1200"/>
              </a:spcAft>
              <a:buFont typeface="Arial" panose="020B0604020202020204" pitchFamily="34" charset="0"/>
              <a:buChar char="•"/>
            </a:pPr>
            <a:r>
              <a:rPr lang="en-US" sz="1800" dirty="0">
                <a:solidFill>
                  <a:schemeClr val="tx1"/>
                </a:solidFill>
                <a:latin typeface="+mj-lt"/>
              </a:rPr>
              <a:t>The deployment automation will skip the steps that have been previously successfully completed and restart at the step that had failed.</a:t>
            </a:r>
            <a:endParaRPr lang="de-DE" sz="1800" dirty="0">
              <a:solidFill>
                <a:schemeClr val="tx1"/>
              </a:solidFill>
              <a:latin typeface="+mn-lt"/>
            </a:endParaRPr>
          </a:p>
          <a:p>
            <a:pPr>
              <a:lnSpc>
                <a:spcPct val="100000"/>
              </a:lnSpc>
              <a:spcAft>
                <a:spcPts val="1200"/>
              </a:spcAft>
              <a:buFont typeface="Arial" panose="020B0604020202020204" pitchFamily="34" charset="0"/>
              <a:buChar char="•"/>
            </a:pPr>
            <a:r>
              <a:rPr lang="en-US" sz="1800" dirty="0">
                <a:solidFill>
                  <a:schemeClr val="tx1"/>
                </a:solidFill>
                <a:latin typeface="+mj-lt"/>
              </a:rPr>
              <a:t>Please note that we do not support changing passwords / credentials when using -rerun. If passwords or credentials must be changed, reset the environment and restart the deployment.</a:t>
            </a:r>
            <a:br>
              <a:rPr lang="en-US" sz="2200" dirty="0">
                <a:solidFill>
                  <a:schemeClr val="tx1"/>
                </a:solidFill>
                <a:latin typeface="+mj-lt"/>
              </a:rPr>
            </a:br>
            <a:endParaRPr lang="en-US" sz="2200" dirty="0">
              <a:solidFill>
                <a:schemeClr val="tx1"/>
              </a:solidFill>
              <a:latin typeface="+mj-lt"/>
            </a:endParaRPr>
          </a:p>
          <a:p>
            <a:pPr marL="228600" lvl="2" indent="0">
              <a:lnSpc>
                <a:spcPct val="100000"/>
              </a:lnSpc>
              <a:spcAft>
                <a:spcPts val="1200"/>
              </a:spcAft>
              <a:buNone/>
            </a:pPr>
            <a:r>
              <a:rPr lang="en-US" sz="1836" dirty="0">
                <a:solidFill>
                  <a:srgbClr val="0000FF"/>
                </a:solidFill>
                <a:latin typeface="Consolas" panose="020B0609020204030204" pitchFamily="49" charset="0"/>
                <a:ea typeface="Lucida Console" panose="020B0609040504020204" pitchFamily="49" charset="0"/>
                <a:cs typeface="Lucida Console" panose="020B0609040504020204" pitchFamily="49" charset="0"/>
              </a:rPr>
              <a:t>InstallAzureStack.ps1</a:t>
            </a:r>
            <a:r>
              <a:rPr lang="en-US" sz="1836" dirty="0">
                <a:latin typeface="Consolas" panose="020B0609020204030204" pitchFamily="49" charset="0"/>
                <a:ea typeface="Lucida Console" panose="020B0609040504020204" pitchFamily="49" charset="0"/>
                <a:cs typeface="Lucida Console" panose="020B0609040504020204" pitchFamily="49" charset="0"/>
              </a:rPr>
              <a:t> </a:t>
            </a:r>
            <a:r>
              <a:rPr lang="en-US" sz="1836" dirty="0">
                <a:solidFill>
                  <a:srgbClr val="000080"/>
                </a:solidFill>
                <a:latin typeface="Consolas" panose="020B0609020204030204" pitchFamily="49" charset="0"/>
                <a:ea typeface="Lucida Console" panose="020B0609040504020204" pitchFamily="49" charset="0"/>
                <a:cs typeface="Lucida Console" panose="020B0609040504020204" pitchFamily="49" charset="0"/>
              </a:rPr>
              <a:t>-Rerun </a:t>
            </a:r>
            <a:endParaRPr lang="de-DE" sz="2448" dirty="0">
              <a:latin typeface="Consolas" panose="020B0609020204030204" pitchFamily="49" charset="0"/>
              <a:ea typeface="PMingLiU"/>
              <a:cs typeface="Arial" panose="020B0604020202020204" pitchFamily="34" charset="0"/>
            </a:endParaRPr>
          </a:p>
          <a:p>
            <a:pPr lvl="1">
              <a:lnSpc>
                <a:spcPct val="100000"/>
              </a:lnSpc>
            </a:pPr>
            <a:endParaRPr lang="de-DE" sz="1656" dirty="0"/>
          </a:p>
        </p:txBody>
      </p:sp>
      <p:sp>
        <p:nvSpPr>
          <p:cNvPr id="3" name="Title 2">
            <a:extLst>
              <a:ext uri="{FF2B5EF4-FFF2-40B4-BE49-F238E27FC236}">
                <a16:creationId xmlns:a16="http://schemas.microsoft.com/office/drawing/2014/main" id="{CD1ADE60-8AC0-41CB-8FE8-A2C47F2E99CF}"/>
              </a:ext>
            </a:extLst>
          </p:cNvPr>
          <p:cNvSpPr>
            <a:spLocks noGrp="1"/>
          </p:cNvSpPr>
          <p:nvPr>
            <p:ph type="title"/>
          </p:nvPr>
        </p:nvSpPr>
        <p:spPr/>
        <p:txBody>
          <a:bodyPr/>
          <a:lstStyle/>
          <a:p>
            <a:r>
              <a:rPr lang="de-DE" dirty="0">
                <a:solidFill>
                  <a:srgbClr val="505050"/>
                </a:solidFill>
              </a:rPr>
              <a:t>Install Azure Stack Hub - Restarting</a:t>
            </a:r>
          </a:p>
        </p:txBody>
      </p:sp>
    </p:spTree>
    <p:extLst>
      <p:ext uri="{BB962C8B-B14F-4D97-AF65-F5344CB8AC3E}">
        <p14:creationId xmlns:p14="http://schemas.microsoft.com/office/powerpoint/2010/main" val="54065133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5481" y="2125662"/>
            <a:ext cx="11885514" cy="1201676"/>
          </a:xfrm>
        </p:spPr>
        <p:txBody>
          <a:bodyPr/>
          <a:lstStyle/>
          <a:p>
            <a:r>
              <a:rPr lang="de-DE" sz="7343" dirty="0"/>
              <a:t>Post Deployment Tasks</a:t>
            </a:r>
            <a:endParaRPr lang="en-US" sz="7343" dirty="0"/>
          </a:p>
        </p:txBody>
      </p:sp>
    </p:spTree>
    <p:extLst>
      <p:ext uri="{BB962C8B-B14F-4D97-AF65-F5344CB8AC3E}">
        <p14:creationId xmlns:p14="http://schemas.microsoft.com/office/powerpoint/2010/main" val="2337625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3A571-96C1-4618-A126-814054B7FB12}"/>
              </a:ext>
            </a:extLst>
          </p:cNvPr>
          <p:cNvSpPr>
            <a:spLocks noGrp="1"/>
          </p:cNvSpPr>
          <p:nvPr>
            <p:ph type="title"/>
          </p:nvPr>
        </p:nvSpPr>
        <p:spPr/>
        <p:txBody>
          <a:bodyPr/>
          <a:lstStyle/>
          <a:p>
            <a:r>
              <a:rPr lang="de-DE" dirty="0">
                <a:solidFill>
                  <a:srgbClr val="505050"/>
                </a:solidFill>
              </a:rPr>
              <a:t>Post-</a:t>
            </a:r>
            <a:r>
              <a:rPr lang="de-DE" dirty="0" err="1">
                <a:solidFill>
                  <a:srgbClr val="505050"/>
                </a:solidFill>
              </a:rPr>
              <a:t>deployment</a:t>
            </a:r>
            <a:r>
              <a:rPr lang="de-DE" dirty="0">
                <a:solidFill>
                  <a:srgbClr val="505050"/>
                </a:solidFill>
              </a:rPr>
              <a:t> </a:t>
            </a:r>
            <a:r>
              <a:rPr lang="de-DE" dirty="0" err="1">
                <a:solidFill>
                  <a:srgbClr val="505050"/>
                </a:solidFill>
              </a:rPr>
              <a:t>tasks</a:t>
            </a:r>
            <a:endParaRPr lang="en-US" dirty="0"/>
          </a:p>
        </p:txBody>
      </p:sp>
      <p:sp>
        <p:nvSpPr>
          <p:cNvPr id="3" name="Text Placeholder 2">
            <a:extLst>
              <a:ext uri="{FF2B5EF4-FFF2-40B4-BE49-F238E27FC236}">
                <a16:creationId xmlns:a16="http://schemas.microsoft.com/office/drawing/2014/main" id="{B596C681-1D2F-49AC-AE93-3778316034AF}"/>
              </a:ext>
            </a:extLst>
          </p:cNvPr>
          <p:cNvSpPr>
            <a:spLocks noGrp="1"/>
          </p:cNvSpPr>
          <p:nvPr>
            <p:ph type="body" sz="quarter" idx="10"/>
          </p:nvPr>
        </p:nvSpPr>
        <p:spPr>
          <a:xfrm>
            <a:off x="274702" y="1211288"/>
            <a:ext cx="11888787" cy="1631216"/>
          </a:xfrm>
        </p:spPr>
        <p:txBody>
          <a:bodyPr/>
          <a:lstStyle/>
          <a:p>
            <a:pPr marL="0" indent="0">
              <a:lnSpc>
                <a:spcPct val="100000"/>
              </a:lnSpc>
              <a:spcAft>
                <a:spcPts val="1200"/>
              </a:spcAft>
              <a:buNone/>
            </a:pPr>
            <a:r>
              <a:rPr lang="en-US" sz="2800" dirty="0">
                <a:solidFill>
                  <a:schemeClr val="tx2"/>
                </a:solidFill>
              </a:rPr>
              <a:t>Test-</a:t>
            </a:r>
            <a:r>
              <a:rPr lang="en-US" sz="2800" dirty="0" err="1">
                <a:solidFill>
                  <a:schemeClr val="tx2"/>
                </a:solidFill>
              </a:rPr>
              <a:t>AzureStack</a:t>
            </a:r>
            <a:r>
              <a:rPr lang="en-US" sz="2800" dirty="0">
                <a:solidFill>
                  <a:schemeClr val="tx2"/>
                </a:solidFill>
              </a:rPr>
              <a:t>*</a:t>
            </a:r>
          </a:p>
          <a:p>
            <a:pPr lvl="1"/>
            <a:r>
              <a:rPr lang="en-US" dirty="0"/>
              <a:t>Helps to detect failures that are not resulting in cloud outages, such as a single failed disk or a single physical host node failure.</a:t>
            </a:r>
          </a:p>
        </p:txBody>
      </p:sp>
      <p:pic>
        <p:nvPicPr>
          <p:cNvPr id="5" name="Picture 4">
            <a:extLst>
              <a:ext uri="{FF2B5EF4-FFF2-40B4-BE49-F238E27FC236}">
                <a16:creationId xmlns:a16="http://schemas.microsoft.com/office/drawing/2014/main" id="{992AD371-BA9E-4365-80FF-A5D6DDE90EC6}"/>
              </a:ext>
            </a:extLst>
          </p:cNvPr>
          <p:cNvPicPr>
            <a:picLocks noChangeAspect="1"/>
          </p:cNvPicPr>
          <p:nvPr/>
        </p:nvPicPr>
        <p:blipFill rotWithShape="1">
          <a:blip r:embed="rId3"/>
          <a:srcRect t="1567" b="5437"/>
          <a:stretch/>
        </p:blipFill>
        <p:spPr>
          <a:xfrm>
            <a:off x="523650" y="3113852"/>
            <a:ext cx="11389174" cy="2819108"/>
          </a:xfrm>
          <a:prstGeom prst="rect">
            <a:avLst/>
          </a:prstGeom>
        </p:spPr>
      </p:pic>
      <p:sp>
        <p:nvSpPr>
          <p:cNvPr id="6" name="TextBox 5">
            <a:extLst>
              <a:ext uri="{FF2B5EF4-FFF2-40B4-BE49-F238E27FC236}">
                <a16:creationId xmlns:a16="http://schemas.microsoft.com/office/drawing/2014/main" id="{1DC0E544-83E2-4A61-AE56-030FD549173A}"/>
              </a:ext>
            </a:extLst>
          </p:cNvPr>
          <p:cNvSpPr txBox="1"/>
          <p:nvPr/>
        </p:nvSpPr>
        <p:spPr>
          <a:xfrm>
            <a:off x="8391296" y="6154486"/>
            <a:ext cx="3521528" cy="544765"/>
          </a:xfrm>
          <a:prstGeom prst="rect">
            <a:avLst/>
          </a:prstGeom>
          <a:noFill/>
        </p:spPr>
        <p:txBody>
          <a:bodyPr wrap="square" lIns="182880" tIns="146304" rIns="182880" bIns="146304" rtlCol="0">
            <a:spAutoFit/>
          </a:bodyPr>
          <a:lstStyle/>
          <a:p>
            <a:pPr>
              <a:lnSpc>
                <a:spcPct val="90000"/>
              </a:lnSpc>
              <a:spcAft>
                <a:spcPts val="600"/>
              </a:spcAft>
            </a:pPr>
            <a:r>
              <a:rPr lang="en-US" b="1" dirty="0">
                <a:gradFill>
                  <a:gsLst>
                    <a:gs pos="2917">
                      <a:schemeClr val="tx1"/>
                    </a:gs>
                    <a:gs pos="30000">
                      <a:schemeClr val="tx1"/>
                    </a:gs>
                  </a:gsLst>
                  <a:lin ang="5400000" scaled="0"/>
                </a:gradFill>
              </a:rPr>
              <a:t>* available in ASDK 1801 or later</a:t>
            </a:r>
          </a:p>
        </p:txBody>
      </p:sp>
    </p:spTree>
    <p:extLst>
      <p:ext uri="{BB962C8B-B14F-4D97-AF65-F5344CB8AC3E}">
        <p14:creationId xmlns:p14="http://schemas.microsoft.com/office/powerpoint/2010/main" val="319262780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702" y="1270921"/>
            <a:ext cx="10343255" cy="5004447"/>
          </a:xfrm>
        </p:spPr>
        <p:txBody>
          <a:bodyPr/>
          <a:lstStyle/>
          <a:p>
            <a:pPr marL="0" indent="0">
              <a:lnSpc>
                <a:spcPct val="100000"/>
              </a:lnSpc>
              <a:spcAft>
                <a:spcPts val="1200"/>
              </a:spcAft>
              <a:buNone/>
            </a:pPr>
            <a:r>
              <a:rPr lang="en-US" sz="2800" dirty="0">
                <a:solidFill>
                  <a:schemeClr val="tx2"/>
                </a:solidFill>
              </a:rPr>
              <a:t>There are a number of Azure Stack Hub PowerShell modules that you should obtain from Git hub</a:t>
            </a:r>
          </a:p>
          <a:p>
            <a:pPr marL="291436" indent="-291436">
              <a:lnSpc>
                <a:spcPct val="100000"/>
              </a:lnSpc>
              <a:spcAft>
                <a:spcPts val="1200"/>
              </a:spcAft>
              <a:buFont typeface="Arial" panose="020B0604020202020204" pitchFamily="34" charset="0"/>
              <a:buChar char="•"/>
            </a:pPr>
            <a:r>
              <a:rPr lang="en-US" sz="2400" dirty="0">
                <a:solidFill>
                  <a:schemeClr val="tx1"/>
                </a:solidFill>
                <a:hlinkClick r:id="rId3"/>
              </a:rPr>
              <a:t>https://docs.microsoft.com/en-us/azure/azure-stack/azure-stack-powershell-download</a:t>
            </a:r>
            <a:r>
              <a:rPr lang="en-US" sz="2400" dirty="0">
                <a:solidFill>
                  <a:schemeClr val="tx1"/>
                </a:solidFill>
              </a:rPr>
              <a:t> </a:t>
            </a:r>
          </a:p>
          <a:p>
            <a:pPr marL="291436" indent="-291436">
              <a:lnSpc>
                <a:spcPct val="100000"/>
              </a:lnSpc>
              <a:spcAft>
                <a:spcPts val="1200"/>
              </a:spcAft>
              <a:buFont typeface="Arial" panose="020B0604020202020204" pitchFamily="34" charset="0"/>
              <a:buChar char="•"/>
            </a:pPr>
            <a:r>
              <a:rPr lang="en-US" sz="2400" dirty="0">
                <a:solidFill>
                  <a:schemeClr val="tx1"/>
                </a:solidFill>
              </a:rPr>
              <a:t>Includes content for:</a:t>
            </a:r>
          </a:p>
          <a:p>
            <a:pPr marL="520036" lvl="1" indent="-291436">
              <a:lnSpc>
                <a:spcPct val="100000"/>
              </a:lnSpc>
              <a:spcAft>
                <a:spcPts val="1200"/>
              </a:spcAft>
              <a:buFont typeface="Arial" panose="020B0604020202020204" pitchFamily="34" charset="0"/>
              <a:buChar char="•"/>
            </a:pPr>
            <a:r>
              <a:rPr lang="en-US" sz="1800" dirty="0">
                <a:solidFill>
                  <a:schemeClr val="tx1"/>
                </a:solidFill>
              </a:rPr>
              <a:t>Cloud capabilities</a:t>
            </a:r>
          </a:p>
          <a:p>
            <a:pPr marL="520036" lvl="1" indent="-291436">
              <a:lnSpc>
                <a:spcPct val="100000"/>
              </a:lnSpc>
              <a:spcAft>
                <a:spcPts val="1200"/>
              </a:spcAft>
              <a:buFont typeface="Arial" panose="020B0604020202020204" pitchFamily="34" charset="0"/>
              <a:buChar char="•"/>
            </a:pPr>
            <a:r>
              <a:rPr lang="en-US" sz="1800" dirty="0">
                <a:solidFill>
                  <a:schemeClr val="tx1"/>
                </a:solidFill>
              </a:rPr>
              <a:t>ARM policy for Azure Stack Hub</a:t>
            </a:r>
          </a:p>
          <a:p>
            <a:pPr marL="520036" lvl="1" indent="-291436">
              <a:lnSpc>
                <a:spcPct val="100000"/>
              </a:lnSpc>
              <a:spcAft>
                <a:spcPts val="1200"/>
              </a:spcAft>
              <a:buFont typeface="Arial" panose="020B0604020202020204" pitchFamily="34" charset="0"/>
              <a:buChar char="•"/>
            </a:pPr>
            <a:r>
              <a:rPr lang="en-US" sz="1800" dirty="0">
                <a:solidFill>
                  <a:schemeClr val="tx1"/>
                </a:solidFill>
              </a:rPr>
              <a:t>Register with Azure</a:t>
            </a:r>
          </a:p>
          <a:p>
            <a:pPr marL="520036" lvl="1" indent="-291436">
              <a:lnSpc>
                <a:spcPct val="100000"/>
              </a:lnSpc>
              <a:spcAft>
                <a:spcPts val="1200"/>
              </a:spcAft>
              <a:buFont typeface="Arial" panose="020B0604020202020204" pitchFamily="34" charset="0"/>
              <a:buChar char="•"/>
            </a:pPr>
            <a:r>
              <a:rPr lang="en-US" sz="1800" dirty="0">
                <a:solidFill>
                  <a:schemeClr val="tx1"/>
                </a:solidFill>
              </a:rPr>
              <a:t>Connect to Azure Stack Hub</a:t>
            </a:r>
          </a:p>
          <a:p>
            <a:pPr marL="520036" lvl="1" indent="-291436">
              <a:lnSpc>
                <a:spcPct val="100000"/>
              </a:lnSpc>
              <a:spcAft>
                <a:spcPts val="1200"/>
              </a:spcAft>
              <a:buFont typeface="Arial" panose="020B0604020202020204" pitchFamily="34" charset="0"/>
              <a:buChar char="•"/>
            </a:pPr>
            <a:r>
              <a:rPr lang="en-US" sz="1800" dirty="0">
                <a:solidFill>
                  <a:schemeClr val="tx1"/>
                </a:solidFill>
              </a:rPr>
              <a:t>ATM template validator</a:t>
            </a:r>
          </a:p>
        </p:txBody>
      </p:sp>
      <p:sp>
        <p:nvSpPr>
          <p:cNvPr id="7" name="Title 6"/>
          <p:cNvSpPr>
            <a:spLocks noGrp="1"/>
          </p:cNvSpPr>
          <p:nvPr>
            <p:ph type="title"/>
          </p:nvPr>
        </p:nvSpPr>
        <p:spPr/>
        <p:txBody>
          <a:bodyPr/>
          <a:lstStyle/>
          <a:p>
            <a:r>
              <a:rPr lang="en-US" dirty="0">
                <a:solidFill>
                  <a:srgbClr val="505050"/>
                </a:solidFill>
              </a:rPr>
              <a:t>Azure Stack Hub PowerShell</a:t>
            </a:r>
          </a:p>
        </p:txBody>
      </p:sp>
    </p:spTree>
    <p:extLst>
      <p:ext uri="{BB962C8B-B14F-4D97-AF65-F5344CB8AC3E}">
        <p14:creationId xmlns:p14="http://schemas.microsoft.com/office/powerpoint/2010/main" val="329254614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FDDF21C-95E2-40C9-8772-4BE92EEE6D02}"/>
              </a:ext>
            </a:extLst>
          </p:cNvPr>
          <p:cNvSpPr>
            <a:spLocks noGrp="1"/>
          </p:cNvSpPr>
          <p:nvPr>
            <p:ph type="title"/>
          </p:nvPr>
        </p:nvSpPr>
        <p:spPr>
          <a:xfrm>
            <a:off x="239197" y="315306"/>
            <a:ext cx="11889564" cy="917575"/>
          </a:xfrm>
        </p:spPr>
        <p:txBody>
          <a:bodyPr/>
          <a:lstStyle/>
          <a:p>
            <a:r>
              <a:rPr lang="de-DE" dirty="0">
                <a:solidFill>
                  <a:srgbClr val="505050"/>
                </a:solidFill>
              </a:rPr>
              <a:t>Registration with Azure</a:t>
            </a:r>
          </a:p>
        </p:txBody>
      </p:sp>
      <p:grpSp>
        <p:nvGrpSpPr>
          <p:cNvPr id="4" name="Group 3"/>
          <p:cNvGrpSpPr/>
          <p:nvPr/>
        </p:nvGrpSpPr>
        <p:grpSpPr>
          <a:xfrm>
            <a:off x="868682" y="1881305"/>
            <a:ext cx="10837813" cy="3956536"/>
            <a:chOff x="868682" y="1881305"/>
            <a:chExt cx="10837813" cy="3956536"/>
          </a:xfrm>
        </p:grpSpPr>
        <p:sp>
          <p:nvSpPr>
            <p:cNvPr id="5" name="Freeform: Shape 4"/>
            <p:cNvSpPr/>
            <p:nvPr/>
          </p:nvSpPr>
          <p:spPr>
            <a:xfrm>
              <a:off x="868682" y="3009303"/>
              <a:ext cx="2145923" cy="1769938"/>
            </a:xfrm>
            <a:custGeom>
              <a:avLst/>
              <a:gdLst>
                <a:gd name="connsiteX0" fmla="*/ 0 w 2145923"/>
                <a:gd name="connsiteY0" fmla="*/ 176994 h 1769938"/>
                <a:gd name="connsiteX1" fmla="*/ 176994 w 2145923"/>
                <a:gd name="connsiteY1" fmla="*/ 0 h 1769938"/>
                <a:gd name="connsiteX2" fmla="*/ 1968929 w 2145923"/>
                <a:gd name="connsiteY2" fmla="*/ 0 h 1769938"/>
                <a:gd name="connsiteX3" fmla="*/ 2145923 w 2145923"/>
                <a:gd name="connsiteY3" fmla="*/ 176994 h 1769938"/>
                <a:gd name="connsiteX4" fmla="*/ 2145923 w 2145923"/>
                <a:gd name="connsiteY4" fmla="*/ 1592944 h 1769938"/>
                <a:gd name="connsiteX5" fmla="*/ 1968929 w 2145923"/>
                <a:gd name="connsiteY5" fmla="*/ 1769938 h 1769938"/>
                <a:gd name="connsiteX6" fmla="*/ 176994 w 2145923"/>
                <a:gd name="connsiteY6" fmla="*/ 1769938 h 1769938"/>
                <a:gd name="connsiteX7" fmla="*/ 0 w 2145923"/>
                <a:gd name="connsiteY7" fmla="*/ 1592944 h 1769938"/>
                <a:gd name="connsiteX8" fmla="*/ 0 w 2145923"/>
                <a:gd name="connsiteY8" fmla="*/ 176994 h 17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5923" h="1769938">
                  <a:moveTo>
                    <a:pt x="0" y="176994"/>
                  </a:moveTo>
                  <a:cubicBezTo>
                    <a:pt x="0" y="79243"/>
                    <a:pt x="79243" y="0"/>
                    <a:pt x="176994" y="0"/>
                  </a:cubicBezTo>
                  <a:lnTo>
                    <a:pt x="1968929" y="0"/>
                  </a:lnTo>
                  <a:cubicBezTo>
                    <a:pt x="2066680" y="0"/>
                    <a:pt x="2145923" y="79243"/>
                    <a:pt x="2145923" y="176994"/>
                  </a:cubicBezTo>
                  <a:lnTo>
                    <a:pt x="2145923" y="1592944"/>
                  </a:lnTo>
                  <a:cubicBezTo>
                    <a:pt x="2145923" y="1690695"/>
                    <a:pt x="2066680" y="1769938"/>
                    <a:pt x="1968929" y="1769938"/>
                  </a:cubicBezTo>
                  <a:lnTo>
                    <a:pt x="176994" y="1769938"/>
                  </a:lnTo>
                  <a:cubicBezTo>
                    <a:pt x="79243" y="1769938"/>
                    <a:pt x="0" y="1690695"/>
                    <a:pt x="0" y="1592944"/>
                  </a:cubicBezTo>
                  <a:lnTo>
                    <a:pt x="0" y="176994"/>
                  </a:lnTo>
                  <a:close/>
                </a:path>
              </a:pathLst>
            </a:custGeom>
            <a:solidFill>
              <a:sysClr val="window" lastClr="FFFFFF">
                <a:alpha val="90000"/>
                <a:hueOff val="0"/>
                <a:satOff val="0"/>
                <a:lumOff val="0"/>
                <a:alphaOff val="0"/>
              </a:sysClr>
            </a:solidFill>
            <a:ln w="12700" cap="flat" cmpd="sng" algn="ctr">
              <a:solidFill>
                <a:srgbClr val="ED7D31">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61686" tIns="61686" rIns="61686" bIns="440959" numCol="1" spcCol="1270" anchor="ctr" anchorCtr="0">
              <a:noAutofit/>
            </a:bodyPr>
            <a:lstStyle/>
            <a:p>
              <a:pPr marL="57150" lvl="1" indent="-57150" algn="l" defTabSz="488950">
                <a:spcBef>
                  <a:spcPct val="0"/>
                </a:spcBef>
                <a:spcAft>
                  <a:spcPts val="600"/>
                </a:spcAft>
                <a:buChar char="•"/>
              </a:pPr>
              <a:r>
                <a:rPr lang="en-US" sz="1000" kern="1200" dirty="0">
                  <a:solidFill>
                    <a:sysClr val="windowText" lastClr="000000">
                      <a:hueOff val="0"/>
                      <a:satOff val="0"/>
                      <a:lumOff val="0"/>
                      <a:alphaOff val="0"/>
                    </a:sysClr>
                  </a:solidFill>
                  <a:ea typeface="+mn-ea"/>
                  <a:cs typeface="+mn-cs"/>
                </a:rPr>
                <a:t>Decide the Azure subscription for Azure Stack Hub billing association</a:t>
              </a:r>
            </a:p>
            <a:p>
              <a:pPr marL="57150" lvl="1" indent="-57150" algn="l" defTabSz="488950">
                <a:spcBef>
                  <a:spcPct val="0"/>
                </a:spcBef>
                <a:spcAft>
                  <a:spcPts val="600"/>
                </a:spcAft>
                <a:buChar char="•"/>
              </a:pPr>
              <a:r>
                <a:rPr lang="en-US" sz="1000" kern="1200" dirty="0">
                  <a:solidFill>
                    <a:sysClr val="windowText" lastClr="000000">
                      <a:hueOff val="0"/>
                      <a:satOff val="0"/>
                      <a:lumOff val="0"/>
                      <a:alphaOff val="0"/>
                    </a:sysClr>
                  </a:solidFill>
                  <a:ea typeface="+mn-ea"/>
                  <a:cs typeface="+mn-cs"/>
                </a:rPr>
                <a:t>Obtain agreement number for capacity-based billing model</a:t>
              </a:r>
            </a:p>
            <a:p>
              <a:pPr marL="57150" lvl="1" indent="-57150" algn="l" defTabSz="488950">
                <a:spcBef>
                  <a:spcPct val="0"/>
                </a:spcBef>
                <a:spcAft>
                  <a:spcPts val="600"/>
                </a:spcAft>
                <a:buChar char="•"/>
              </a:pPr>
              <a:r>
                <a:rPr lang="en-US" sz="1000" kern="1200" dirty="0">
                  <a:solidFill>
                    <a:sysClr val="windowText" lastClr="000000">
                      <a:hueOff val="0"/>
                      <a:satOff val="0"/>
                      <a:lumOff val="0"/>
                      <a:alphaOff val="0"/>
                    </a:sysClr>
                  </a:solidFill>
                  <a:ea typeface="+mn-ea"/>
                  <a:cs typeface="+mn-cs"/>
                </a:rPr>
                <a:t>Obtain Azure Stack Hub Deployment GUID</a:t>
              </a:r>
            </a:p>
          </p:txBody>
        </p:sp>
        <p:sp>
          <p:nvSpPr>
            <p:cNvPr id="7" name="Shape 6"/>
            <p:cNvSpPr/>
            <p:nvPr/>
          </p:nvSpPr>
          <p:spPr>
            <a:xfrm>
              <a:off x="2051045" y="3346122"/>
              <a:ext cx="2491719" cy="2491719"/>
            </a:xfrm>
            <a:prstGeom prst="leftCircularArrow">
              <a:avLst>
                <a:gd name="adj1" fmla="val 3227"/>
                <a:gd name="adj2" fmla="val 397771"/>
                <a:gd name="adj3" fmla="val 2173282"/>
                <a:gd name="adj4" fmla="val 9024489"/>
                <a:gd name="adj5" fmla="val 3765"/>
              </a:avLst>
            </a:prstGeom>
            <a:solidFill>
              <a:srgbClr val="ED7D31">
                <a:hueOff val="0"/>
                <a:satOff val="0"/>
                <a:lumOff val="0"/>
                <a:alphaOff val="0"/>
              </a:srgbClr>
            </a:solidFill>
            <a:ln>
              <a:noFill/>
            </a:ln>
            <a:effectLst/>
          </p:spPr>
          <p:style>
            <a:lnRef idx="0">
              <a:scrgbClr r="0" g="0" b="0"/>
            </a:lnRef>
            <a:fillRef idx="1">
              <a:scrgbClr r="0" g="0" b="0"/>
            </a:fillRef>
            <a:effectRef idx="0">
              <a:scrgbClr r="0" g="0" b="0"/>
            </a:effectRef>
            <a:fontRef idx="minor">
              <a:schemeClr val="lt1"/>
            </a:fontRef>
          </p:style>
        </p:sp>
        <p:sp>
          <p:nvSpPr>
            <p:cNvPr id="8" name="Freeform: Shape 7"/>
            <p:cNvSpPr/>
            <p:nvPr/>
          </p:nvSpPr>
          <p:spPr>
            <a:xfrm>
              <a:off x="1345554" y="4399969"/>
              <a:ext cx="1907487" cy="758544"/>
            </a:xfrm>
            <a:custGeom>
              <a:avLst/>
              <a:gdLst>
                <a:gd name="connsiteX0" fmla="*/ 0 w 1907487"/>
                <a:gd name="connsiteY0" fmla="*/ 75854 h 758544"/>
                <a:gd name="connsiteX1" fmla="*/ 75854 w 1907487"/>
                <a:gd name="connsiteY1" fmla="*/ 0 h 758544"/>
                <a:gd name="connsiteX2" fmla="*/ 1831633 w 1907487"/>
                <a:gd name="connsiteY2" fmla="*/ 0 h 758544"/>
                <a:gd name="connsiteX3" fmla="*/ 1907487 w 1907487"/>
                <a:gd name="connsiteY3" fmla="*/ 75854 h 758544"/>
                <a:gd name="connsiteX4" fmla="*/ 1907487 w 1907487"/>
                <a:gd name="connsiteY4" fmla="*/ 682690 h 758544"/>
                <a:gd name="connsiteX5" fmla="*/ 1831633 w 1907487"/>
                <a:gd name="connsiteY5" fmla="*/ 758544 h 758544"/>
                <a:gd name="connsiteX6" fmla="*/ 75854 w 1907487"/>
                <a:gd name="connsiteY6" fmla="*/ 758544 h 758544"/>
                <a:gd name="connsiteX7" fmla="*/ 0 w 1907487"/>
                <a:gd name="connsiteY7" fmla="*/ 682690 h 758544"/>
                <a:gd name="connsiteX8" fmla="*/ 0 w 1907487"/>
                <a:gd name="connsiteY8" fmla="*/ 75854 h 75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7487" h="758544">
                  <a:moveTo>
                    <a:pt x="0" y="75854"/>
                  </a:moveTo>
                  <a:cubicBezTo>
                    <a:pt x="0" y="33961"/>
                    <a:pt x="33961" y="0"/>
                    <a:pt x="75854" y="0"/>
                  </a:cubicBezTo>
                  <a:lnTo>
                    <a:pt x="1831633" y="0"/>
                  </a:lnTo>
                  <a:cubicBezTo>
                    <a:pt x="1873526" y="0"/>
                    <a:pt x="1907487" y="33961"/>
                    <a:pt x="1907487" y="75854"/>
                  </a:cubicBezTo>
                  <a:lnTo>
                    <a:pt x="1907487" y="682690"/>
                  </a:lnTo>
                  <a:cubicBezTo>
                    <a:pt x="1907487" y="724583"/>
                    <a:pt x="1873526" y="758544"/>
                    <a:pt x="1831633" y="758544"/>
                  </a:cubicBezTo>
                  <a:lnTo>
                    <a:pt x="75854" y="758544"/>
                  </a:lnTo>
                  <a:cubicBezTo>
                    <a:pt x="33961" y="758544"/>
                    <a:pt x="0" y="724583"/>
                    <a:pt x="0" y="682690"/>
                  </a:cubicBezTo>
                  <a:lnTo>
                    <a:pt x="0" y="75854"/>
                  </a:lnTo>
                  <a:close/>
                </a:path>
              </a:pathLst>
            </a:cu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txBody>
            <a:bodyPr spcFirstLastPara="0" vert="horz" wrap="square" lIns="56507" tIns="45077" rIns="56507" bIns="45077" numCol="1" spcCol="1270" anchor="ctr" anchorCtr="0">
              <a:noAutofit/>
            </a:bodyPr>
            <a:lstStyle/>
            <a:p>
              <a:pPr marL="0" lvl="0" indent="0" algn="ctr" defTabSz="800100">
                <a:lnSpc>
                  <a:spcPct val="90000"/>
                </a:lnSpc>
                <a:spcBef>
                  <a:spcPct val="0"/>
                </a:spcBef>
                <a:spcAft>
                  <a:spcPct val="35000"/>
                </a:spcAft>
                <a:buNone/>
              </a:pPr>
              <a:r>
                <a:rPr lang="en-US" sz="1600" kern="1200" dirty="0">
                  <a:solidFill>
                    <a:sysClr val="window" lastClr="FFFFFF"/>
                  </a:solidFill>
                  <a:latin typeface="+mj-lt"/>
                  <a:ea typeface="+mn-ea"/>
                  <a:cs typeface="+mn-cs"/>
                </a:rPr>
                <a:t>Obtain registration prerequisites</a:t>
              </a:r>
            </a:p>
          </p:txBody>
        </p:sp>
        <p:sp>
          <p:nvSpPr>
            <p:cNvPr id="9" name="Freeform: Shape 8"/>
            <p:cNvSpPr/>
            <p:nvPr/>
          </p:nvSpPr>
          <p:spPr>
            <a:xfrm>
              <a:off x="3686500" y="3009303"/>
              <a:ext cx="2145923" cy="1769938"/>
            </a:xfrm>
            <a:custGeom>
              <a:avLst/>
              <a:gdLst>
                <a:gd name="connsiteX0" fmla="*/ 0 w 2145923"/>
                <a:gd name="connsiteY0" fmla="*/ 176994 h 1769938"/>
                <a:gd name="connsiteX1" fmla="*/ 176994 w 2145923"/>
                <a:gd name="connsiteY1" fmla="*/ 0 h 1769938"/>
                <a:gd name="connsiteX2" fmla="*/ 1968929 w 2145923"/>
                <a:gd name="connsiteY2" fmla="*/ 0 h 1769938"/>
                <a:gd name="connsiteX3" fmla="*/ 2145923 w 2145923"/>
                <a:gd name="connsiteY3" fmla="*/ 176994 h 1769938"/>
                <a:gd name="connsiteX4" fmla="*/ 2145923 w 2145923"/>
                <a:gd name="connsiteY4" fmla="*/ 1592944 h 1769938"/>
                <a:gd name="connsiteX5" fmla="*/ 1968929 w 2145923"/>
                <a:gd name="connsiteY5" fmla="*/ 1769938 h 1769938"/>
                <a:gd name="connsiteX6" fmla="*/ 176994 w 2145923"/>
                <a:gd name="connsiteY6" fmla="*/ 1769938 h 1769938"/>
                <a:gd name="connsiteX7" fmla="*/ 0 w 2145923"/>
                <a:gd name="connsiteY7" fmla="*/ 1592944 h 1769938"/>
                <a:gd name="connsiteX8" fmla="*/ 0 w 2145923"/>
                <a:gd name="connsiteY8" fmla="*/ 176994 h 17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5923" h="1769938">
                  <a:moveTo>
                    <a:pt x="0" y="176994"/>
                  </a:moveTo>
                  <a:cubicBezTo>
                    <a:pt x="0" y="79243"/>
                    <a:pt x="79243" y="0"/>
                    <a:pt x="176994" y="0"/>
                  </a:cubicBezTo>
                  <a:lnTo>
                    <a:pt x="1968929" y="0"/>
                  </a:lnTo>
                  <a:cubicBezTo>
                    <a:pt x="2066680" y="0"/>
                    <a:pt x="2145923" y="79243"/>
                    <a:pt x="2145923" y="176994"/>
                  </a:cubicBezTo>
                  <a:lnTo>
                    <a:pt x="2145923" y="1592944"/>
                  </a:lnTo>
                  <a:cubicBezTo>
                    <a:pt x="2145923" y="1690695"/>
                    <a:pt x="2066680" y="1769938"/>
                    <a:pt x="1968929" y="1769938"/>
                  </a:cubicBezTo>
                  <a:lnTo>
                    <a:pt x="176994" y="1769938"/>
                  </a:lnTo>
                  <a:cubicBezTo>
                    <a:pt x="79243" y="1769938"/>
                    <a:pt x="0" y="1690695"/>
                    <a:pt x="0" y="1592944"/>
                  </a:cubicBezTo>
                  <a:lnTo>
                    <a:pt x="0" y="176994"/>
                  </a:lnTo>
                  <a:close/>
                </a:path>
              </a:pathLst>
            </a:custGeom>
            <a:solidFill>
              <a:sysClr val="window" lastClr="FFFFFF">
                <a:alpha val="90000"/>
                <a:hueOff val="0"/>
                <a:satOff val="0"/>
                <a:lumOff val="0"/>
                <a:alphaOff val="0"/>
              </a:sysClr>
            </a:solidFill>
            <a:ln w="12700" cap="flat" cmpd="sng" algn="ctr">
              <a:solidFill>
                <a:srgbClr val="A5A5A5">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61686" tIns="440958" rIns="61686" bIns="61687" numCol="1" spcCol="1270" anchor="ctr" anchorCtr="0">
              <a:noAutofit/>
            </a:bodyPr>
            <a:lstStyle/>
            <a:p>
              <a:pPr marL="57150" lvl="1" indent="-57150" algn="l" defTabSz="488950">
                <a:spcBef>
                  <a:spcPct val="0"/>
                </a:spcBef>
                <a:spcAft>
                  <a:spcPts val="600"/>
                </a:spcAft>
                <a:buChar char="•"/>
              </a:pPr>
              <a:r>
                <a:rPr lang="en-US" sz="1000" kern="1200" dirty="0">
                  <a:solidFill>
                    <a:sysClr val="windowText" lastClr="000000">
                      <a:hueOff val="0"/>
                      <a:satOff val="0"/>
                      <a:lumOff val="0"/>
                      <a:alphaOff val="0"/>
                    </a:sysClr>
                  </a:solidFill>
                  <a:ea typeface="+mn-ea"/>
                  <a:cs typeface="+mn-cs"/>
                </a:rPr>
                <a:t>Register Azure Stack Hub in a connected deployment, </a:t>
              </a:r>
            </a:p>
            <a:p>
              <a:pPr marL="0" lvl="1" algn="l" defTabSz="488950">
                <a:spcBef>
                  <a:spcPct val="0"/>
                </a:spcBef>
                <a:spcAft>
                  <a:spcPts val="600"/>
                </a:spcAft>
              </a:pPr>
              <a:r>
                <a:rPr lang="en-US" sz="1000" b="1" kern="1200" dirty="0">
                  <a:solidFill>
                    <a:sysClr val="windowText" lastClr="000000">
                      <a:hueOff val="0"/>
                      <a:satOff val="0"/>
                      <a:lumOff val="0"/>
                      <a:alphaOff val="0"/>
                    </a:sysClr>
                  </a:solidFill>
                  <a:ea typeface="+mn-ea"/>
                  <a:cs typeface="+mn-cs"/>
                </a:rPr>
                <a:t>OR</a:t>
              </a:r>
            </a:p>
            <a:p>
              <a:pPr marL="57150" lvl="1" indent="-57150" algn="l" defTabSz="488950">
                <a:spcBef>
                  <a:spcPct val="0"/>
                </a:spcBef>
                <a:spcAft>
                  <a:spcPts val="600"/>
                </a:spcAft>
                <a:buChar char="•"/>
              </a:pPr>
              <a:r>
                <a:rPr lang="en-US" sz="1000" kern="1200" dirty="0">
                  <a:solidFill>
                    <a:sysClr val="windowText" lastClr="000000">
                      <a:hueOff val="0"/>
                      <a:satOff val="0"/>
                      <a:lumOff val="0"/>
                      <a:alphaOff val="0"/>
                    </a:sysClr>
                  </a:solidFill>
                  <a:ea typeface="+mn-ea"/>
                  <a:cs typeface="+mn-cs"/>
                </a:rPr>
                <a:t>Register Azure Stack Hub from an Internet connected computer in a disconnected deployment</a:t>
              </a:r>
            </a:p>
            <a:p>
              <a:pPr marL="57150" lvl="1" indent="-57150" algn="l" defTabSz="488950">
                <a:spcBef>
                  <a:spcPct val="0"/>
                </a:spcBef>
                <a:spcAft>
                  <a:spcPts val="600"/>
                </a:spcAft>
                <a:buChar char="•"/>
              </a:pPr>
              <a:r>
                <a:rPr lang="en-US" sz="1000" kern="1200" dirty="0">
                  <a:solidFill>
                    <a:sysClr val="windowText" lastClr="000000">
                      <a:hueOff val="0"/>
                      <a:satOff val="0"/>
                      <a:lumOff val="0"/>
                      <a:alphaOff val="0"/>
                    </a:sysClr>
                  </a:solidFill>
                  <a:ea typeface="+mn-ea"/>
                  <a:cs typeface="+mn-cs"/>
                </a:rPr>
                <a:t>Obtain the activation key</a:t>
              </a:r>
            </a:p>
          </p:txBody>
        </p:sp>
        <p:sp>
          <p:nvSpPr>
            <p:cNvPr id="10" name="Arrow: Circular 9"/>
            <p:cNvSpPr/>
            <p:nvPr/>
          </p:nvSpPr>
          <p:spPr>
            <a:xfrm>
              <a:off x="4850981" y="1881305"/>
              <a:ext cx="2765920" cy="2765920"/>
            </a:xfrm>
            <a:prstGeom prst="circularArrow">
              <a:avLst>
                <a:gd name="adj1" fmla="val 2894"/>
                <a:gd name="adj2" fmla="val 353953"/>
                <a:gd name="adj3" fmla="val 19470537"/>
                <a:gd name="adj4" fmla="val 12575511"/>
                <a:gd name="adj5" fmla="val 3376"/>
              </a:avLst>
            </a:prstGeom>
            <a:solidFill>
              <a:srgbClr val="A5A5A5">
                <a:hueOff val="0"/>
                <a:satOff val="0"/>
                <a:lumOff val="0"/>
                <a:alphaOff val="0"/>
              </a:srgbClr>
            </a:solidFill>
            <a:ln>
              <a:noFill/>
            </a:ln>
            <a:effectLst/>
          </p:spPr>
          <p:style>
            <a:lnRef idx="0">
              <a:scrgbClr r="0" g="0" b="0"/>
            </a:lnRef>
            <a:fillRef idx="1">
              <a:scrgbClr r="0" g="0" b="0"/>
            </a:fillRef>
            <a:effectRef idx="0">
              <a:scrgbClr r="0" g="0" b="0"/>
            </a:effectRef>
            <a:fontRef idx="minor">
              <a:schemeClr val="lt1"/>
            </a:fontRef>
          </p:style>
        </p:sp>
        <p:sp>
          <p:nvSpPr>
            <p:cNvPr id="11" name="Freeform: Shape 10"/>
            <p:cNvSpPr/>
            <p:nvPr/>
          </p:nvSpPr>
          <p:spPr>
            <a:xfrm>
              <a:off x="4163372" y="2630030"/>
              <a:ext cx="1907487" cy="758544"/>
            </a:xfrm>
            <a:custGeom>
              <a:avLst/>
              <a:gdLst>
                <a:gd name="connsiteX0" fmla="*/ 0 w 1907487"/>
                <a:gd name="connsiteY0" fmla="*/ 75854 h 758544"/>
                <a:gd name="connsiteX1" fmla="*/ 75854 w 1907487"/>
                <a:gd name="connsiteY1" fmla="*/ 0 h 758544"/>
                <a:gd name="connsiteX2" fmla="*/ 1831633 w 1907487"/>
                <a:gd name="connsiteY2" fmla="*/ 0 h 758544"/>
                <a:gd name="connsiteX3" fmla="*/ 1907487 w 1907487"/>
                <a:gd name="connsiteY3" fmla="*/ 75854 h 758544"/>
                <a:gd name="connsiteX4" fmla="*/ 1907487 w 1907487"/>
                <a:gd name="connsiteY4" fmla="*/ 682690 h 758544"/>
                <a:gd name="connsiteX5" fmla="*/ 1831633 w 1907487"/>
                <a:gd name="connsiteY5" fmla="*/ 758544 h 758544"/>
                <a:gd name="connsiteX6" fmla="*/ 75854 w 1907487"/>
                <a:gd name="connsiteY6" fmla="*/ 758544 h 758544"/>
                <a:gd name="connsiteX7" fmla="*/ 0 w 1907487"/>
                <a:gd name="connsiteY7" fmla="*/ 682690 h 758544"/>
                <a:gd name="connsiteX8" fmla="*/ 0 w 1907487"/>
                <a:gd name="connsiteY8" fmla="*/ 75854 h 75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7487" h="758544">
                  <a:moveTo>
                    <a:pt x="0" y="75854"/>
                  </a:moveTo>
                  <a:cubicBezTo>
                    <a:pt x="0" y="33961"/>
                    <a:pt x="33961" y="0"/>
                    <a:pt x="75854" y="0"/>
                  </a:cubicBezTo>
                  <a:lnTo>
                    <a:pt x="1831633" y="0"/>
                  </a:lnTo>
                  <a:cubicBezTo>
                    <a:pt x="1873526" y="0"/>
                    <a:pt x="1907487" y="33961"/>
                    <a:pt x="1907487" y="75854"/>
                  </a:cubicBezTo>
                  <a:lnTo>
                    <a:pt x="1907487" y="682690"/>
                  </a:lnTo>
                  <a:cubicBezTo>
                    <a:pt x="1907487" y="724583"/>
                    <a:pt x="1873526" y="758544"/>
                    <a:pt x="1831633" y="758544"/>
                  </a:cubicBezTo>
                  <a:lnTo>
                    <a:pt x="75854" y="758544"/>
                  </a:lnTo>
                  <a:cubicBezTo>
                    <a:pt x="33961" y="758544"/>
                    <a:pt x="0" y="724583"/>
                    <a:pt x="0" y="682690"/>
                  </a:cubicBezTo>
                  <a:lnTo>
                    <a:pt x="0" y="75854"/>
                  </a:lnTo>
                  <a:close/>
                </a:path>
              </a:pathLst>
            </a:cu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txBody>
            <a:bodyPr spcFirstLastPara="0" vert="horz" wrap="square" lIns="56507" tIns="45077" rIns="56507" bIns="45077" numCol="1" spcCol="1270" anchor="ctr" anchorCtr="0">
              <a:noAutofit/>
            </a:bodyPr>
            <a:lstStyle/>
            <a:p>
              <a:pPr marL="0" lvl="0" indent="0" algn="ctr" defTabSz="800100">
                <a:lnSpc>
                  <a:spcPct val="90000"/>
                </a:lnSpc>
                <a:spcBef>
                  <a:spcPct val="0"/>
                </a:spcBef>
                <a:spcAft>
                  <a:spcPct val="35000"/>
                </a:spcAft>
                <a:buNone/>
              </a:pPr>
              <a:r>
                <a:rPr lang="en-US" sz="1600" kern="1200" dirty="0">
                  <a:solidFill>
                    <a:sysClr val="window" lastClr="FFFFFF"/>
                  </a:solidFill>
                  <a:latin typeface="+mj-lt"/>
                  <a:ea typeface="+mn-ea"/>
                  <a:cs typeface="+mn-cs"/>
                </a:rPr>
                <a:t>Register Azure Stack Hub</a:t>
              </a:r>
            </a:p>
          </p:txBody>
        </p:sp>
        <p:sp>
          <p:nvSpPr>
            <p:cNvPr id="12" name="Freeform: Shape 11"/>
            <p:cNvSpPr/>
            <p:nvPr/>
          </p:nvSpPr>
          <p:spPr>
            <a:xfrm>
              <a:off x="6504318" y="3009303"/>
              <a:ext cx="2145923" cy="1769938"/>
            </a:xfrm>
            <a:custGeom>
              <a:avLst/>
              <a:gdLst>
                <a:gd name="connsiteX0" fmla="*/ 0 w 2145923"/>
                <a:gd name="connsiteY0" fmla="*/ 176994 h 1769938"/>
                <a:gd name="connsiteX1" fmla="*/ 176994 w 2145923"/>
                <a:gd name="connsiteY1" fmla="*/ 0 h 1769938"/>
                <a:gd name="connsiteX2" fmla="*/ 1968929 w 2145923"/>
                <a:gd name="connsiteY2" fmla="*/ 0 h 1769938"/>
                <a:gd name="connsiteX3" fmla="*/ 2145923 w 2145923"/>
                <a:gd name="connsiteY3" fmla="*/ 176994 h 1769938"/>
                <a:gd name="connsiteX4" fmla="*/ 2145923 w 2145923"/>
                <a:gd name="connsiteY4" fmla="*/ 1592944 h 1769938"/>
                <a:gd name="connsiteX5" fmla="*/ 1968929 w 2145923"/>
                <a:gd name="connsiteY5" fmla="*/ 1769938 h 1769938"/>
                <a:gd name="connsiteX6" fmla="*/ 176994 w 2145923"/>
                <a:gd name="connsiteY6" fmla="*/ 1769938 h 1769938"/>
                <a:gd name="connsiteX7" fmla="*/ 0 w 2145923"/>
                <a:gd name="connsiteY7" fmla="*/ 1592944 h 1769938"/>
                <a:gd name="connsiteX8" fmla="*/ 0 w 2145923"/>
                <a:gd name="connsiteY8" fmla="*/ 176994 h 17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5923" h="1769938">
                  <a:moveTo>
                    <a:pt x="0" y="176994"/>
                  </a:moveTo>
                  <a:cubicBezTo>
                    <a:pt x="0" y="79243"/>
                    <a:pt x="79243" y="0"/>
                    <a:pt x="176994" y="0"/>
                  </a:cubicBezTo>
                  <a:lnTo>
                    <a:pt x="1968929" y="0"/>
                  </a:lnTo>
                  <a:cubicBezTo>
                    <a:pt x="2066680" y="0"/>
                    <a:pt x="2145923" y="79243"/>
                    <a:pt x="2145923" y="176994"/>
                  </a:cubicBezTo>
                  <a:lnTo>
                    <a:pt x="2145923" y="1592944"/>
                  </a:lnTo>
                  <a:cubicBezTo>
                    <a:pt x="2145923" y="1690695"/>
                    <a:pt x="2066680" y="1769938"/>
                    <a:pt x="1968929" y="1769938"/>
                  </a:cubicBezTo>
                  <a:lnTo>
                    <a:pt x="176994" y="1769938"/>
                  </a:lnTo>
                  <a:cubicBezTo>
                    <a:pt x="79243" y="1769938"/>
                    <a:pt x="0" y="1690695"/>
                    <a:pt x="0" y="1592944"/>
                  </a:cubicBezTo>
                  <a:lnTo>
                    <a:pt x="0" y="176994"/>
                  </a:lnTo>
                  <a:close/>
                </a:path>
              </a:pathLst>
            </a:custGeom>
            <a:solidFill>
              <a:sysClr val="window" lastClr="FFFFFF">
                <a:alpha val="90000"/>
                <a:hueOff val="0"/>
                <a:satOff val="0"/>
                <a:lumOff val="0"/>
                <a:alphaOff val="0"/>
              </a:sysClr>
            </a:solidFill>
            <a:ln w="12700" cap="flat" cmpd="sng" algn="ctr">
              <a:solidFill>
                <a:srgbClr val="FFC000">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61686" tIns="61686" rIns="61686" bIns="440959" numCol="1" spcCol="1270" anchor="ctr" anchorCtr="0">
              <a:noAutofit/>
            </a:bodyPr>
            <a:lstStyle/>
            <a:p>
              <a:pPr marL="57150" lvl="1" indent="-57150" algn="l" defTabSz="488950">
                <a:spcBef>
                  <a:spcPct val="0"/>
                </a:spcBef>
                <a:spcAft>
                  <a:spcPts val="600"/>
                </a:spcAft>
                <a:buChar char="•"/>
              </a:pPr>
              <a:r>
                <a:rPr lang="en-US" sz="1000" kern="1200" dirty="0">
                  <a:solidFill>
                    <a:sysClr val="windowText" lastClr="000000">
                      <a:hueOff val="0"/>
                      <a:satOff val="0"/>
                      <a:lumOff val="0"/>
                      <a:alphaOff val="0"/>
                    </a:sysClr>
                  </a:solidFill>
                  <a:ea typeface="+mn-ea"/>
                  <a:cs typeface="+mn-cs"/>
                </a:rPr>
                <a:t>Take the registration string to the Azure Stack Hub system</a:t>
              </a:r>
            </a:p>
            <a:p>
              <a:pPr marL="57150" lvl="1" indent="-57150" algn="l" defTabSz="488950">
                <a:spcBef>
                  <a:spcPct val="0"/>
                </a:spcBef>
                <a:spcAft>
                  <a:spcPts val="600"/>
                </a:spcAft>
                <a:buChar char="•"/>
              </a:pPr>
              <a:r>
                <a:rPr lang="en-US" sz="1000" kern="1200" dirty="0">
                  <a:solidFill>
                    <a:sysClr val="windowText" lastClr="000000">
                      <a:hueOff val="0"/>
                      <a:satOff val="0"/>
                      <a:lumOff val="0"/>
                      <a:alphaOff val="0"/>
                    </a:sysClr>
                  </a:solidFill>
                  <a:ea typeface="+mn-ea"/>
                  <a:cs typeface="+mn-cs"/>
                </a:rPr>
                <a:t>Activate the system with the registration string.</a:t>
              </a:r>
            </a:p>
          </p:txBody>
        </p:sp>
        <p:sp>
          <p:nvSpPr>
            <p:cNvPr id="13" name="Shape 12"/>
            <p:cNvSpPr/>
            <p:nvPr/>
          </p:nvSpPr>
          <p:spPr>
            <a:xfrm>
              <a:off x="7686681" y="3346122"/>
              <a:ext cx="2491719" cy="2491719"/>
            </a:xfrm>
            <a:prstGeom prst="leftCircularArrow">
              <a:avLst>
                <a:gd name="adj1" fmla="val 3227"/>
                <a:gd name="adj2" fmla="val 397771"/>
                <a:gd name="adj3" fmla="val 2173282"/>
                <a:gd name="adj4" fmla="val 9024489"/>
                <a:gd name="adj5" fmla="val 3765"/>
              </a:avLst>
            </a:prstGeom>
            <a:solidFill>
              <a:srgbClr val="FFC000">
                <a:hueOff val="0"/>
                <a:satOff val="0"/>
                <a:lumOff val="0"/>
                <a:alphaOff val="0"/>
              </a:srgbClr>
            </a:solidFill>
            <a:ln>
              <a:noFill/>
            </a:ln>
            <a:effectLst/>
          </p:spPr>
          <p:style>
            <a:lnRef idx="0">
              <a:scrgbClr r="0" g="0" b="0"/>
            </a:lnRef>
            <a:fillRef idx="1">
              <a:scrgbClr r="0" g="0" b="0"/>
            </a:fillRef>
            <a:effectRef idx="0">
              <a:scrgbClr r="0" g="0" b="0"/>
            </a:effectRef>
            <a:fontRef idx="minor">
              <a:schemeClr val="lt1"/>
            </a:fontRef>
          </p:style>
        </p:sp>
        <p:sp>
          <p:nvSpPr>
            <p:cNvPr id="14" name="Freeform: Shape 13"/>
            <p:cNvSpPr/>
            <p:nvPr/>
          </p:nvSpPr>
          <p:spPr>
            <a:xfrm>
              <a:off x="6981190" y="4399969"/>
              <a:ext cx="1907487" cy="758544"/>
            </a:xfrm>
            <a:custGeom>
              <a:avLst/>
              <a:gdLst>
                <a:gd name="connsiteX0" fmla="*/ 0 w 1907487"/>
                <a:gd name="connsiteY0" fmla="*/ 75854 h 758544"/>
                <a:gd name="connsiteX1" fmla="*/ 75854 w 1907487"/>
                <a:gd name="connsiteY1" fmla="*/ 0 h 758544"/>
                <a:gd name="connsiteX2" fmla="*/ 1831633 w 1907487"/>
                <a:gd name="connsiteY2" fmla="*/ 0 h 758544"/>
                <a:gd name="connsiteX3" fmla="*/ 1907487 w 1907487"/>
                <a:gd name="connsiteY3" fmla="*/ 75854 h 758544"/>
                <a:gd name="connsiteX4" fmla="*/ 1907487 w 1907487"/>
                <a:gd name="connsiteY4" fmla="*/ 682690 h 758544"/>
                <a:gd name="connsiteX5" fmla="*/ 1831633 w 1907487"/>
                <a:gd name="connsiteY5" fmla="*/ 758544 h 758544"/>
                <a:gd name="connsiteX6" fmla="*/ 75854 w 1907487"/>
                <a:gd name="connsiteY6" fmla="*/ 758544 h 758544"/>
                <a:gd name="connsiteX7" fmla="*/ 0 w 1907487"/>
                <a:gd name="connsiteY7" fmla="*/ 682690 h 758544"/>
                <a:gd name="connsiteX8" fmla="*/ 0 w 1907487"/>
                <a:gd name="connsiteY8" fmla="*/ 75854 h 75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7487" h="758544">
                  <a:moveTo>
                    <a:pt x="0" y="75854"/>
                  </a:moveTo>
                  <a:cubicBezTo>
                    <a:pt x="0" y="33961"/>
                    <a:pt x="33961" y="0"/>
                    <a:pt x="75854" y="0"/>
                  </a:cubicBezTo>
                  <a:lnTo>
                    <a:pt x="1831633" y="0"/>
                  </a:lnTo>
                  <a:cubicBezTo>
                    <a:pt x="1873526" y="0"/>
                    <a:pt x="1907487" y="33961"/>
                    <a:pt x="1907487" y="75854"/>
                  </a:cubicBezTo>
                  <a:lnTo>
                    <a:pt x="1907487" y="682690"/>
                  </a:lnTo>
                  <a:cubicBezTo>
                    <a:pt x="1907487" y="724583"/>
                    <a:pt x="1873526" y="758544"/>
                    <a:pt x="1831633" y="758544"/>
                  </a:cubicBezTo>
                  <a:lnTo>
                    <a:pt x="75854" y="758544"/>
                  </a:lnTo>
                  <a:cubicBezTo>
                    <a:pt x="33961" y="758544"/>
                    <a:pt x="0" y="724583"/>
                    <a:pt x="0" y="682690"/>
                  </a:cubicBezTo>
                  <a:lnTo>
                    <a:pt x="0" y="75854"/>
                  </a:lnTo>
                  <a:close/>
                </a:path>
              </a:pathLst>
            </a:cu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txBody>
            <a:bodyPr spcFirstLastPara="0" vert="horz" wrap="square" lIns="56507" tIns="45077" rIns="56507" bIns="45077" numCol="1" spcCol="1270" anchor="ctr" anchorCtr="0">
              <a:noAutofit/>
            </a:bodyPr>
            <a:lstStyle/>
            <a:p>
              <a:pPr marL="0" lvl="0" indent="0" algn="ctr" defTabSz="800100">
                <a:lnSpc>
                  <a:spcPct val="90000"/>
                </a:lnSpc>
                <a:spcBef>
                  <a:spcPct val="0"/>
                </a:spcBef>
                <a:spcAft>
                  <a:spcPct val="35000"/>
                </a:spcAft>
                <a:buNone/>
              </a:pPr>
              <a:r>
                <a:rPr lang="en-US" sz="1600" kern="1200" dirty="0">
                  <a:solidFill>
                    <a:sysClr val="window" lastClr="FFFFFF"/>
                  </a:solidFill>
                  <a:latin typeface="+mj-lt"/>
                  <a:ea typeface="+mn-ea"/>
                  <a:cs typeface="+mn-cs"/>
                </a:rPr>
                <a:t>Activate Azure Stack Hub</a:t>
              </a:r>
            </a:p>
          </p:txBody>
        </p:sp>
        <p:sp>
          <p:nvSpPr>
            <p:cNvPr id="15" name="Freeform: Shape 14"/>
            <p:cNvSpPr/>
            <p:nvPr/>
          </p:nvSpPr>
          <p:spPr>
            <a:xfrm>
              <a:off x="9322136" y="3009303"/>
              <a:ext cx="2145923" cy="1769938"/>
            </a:xfrm>
            <a:custGeom>
              <a:avLst/>
              <a:gdLst>
                <a:gd name="connsiteX0" fmla="*/ 0 w 2145923"/>
                <a:gd name="connsiteY0" fmla="*/ 176994 h 1769938"/>
                <a:gd name="connsiteX1" fmla="*/ 176994 w 2145923"/>
                <a:gd name="connsiteY1" fmla="*/ 0 h 1769938"/>
                <a:gd name="connsiteX2" fmla="*/ 1968929 w 2145923"/>
                <a:gd name="connsiteY2" fmla="*/ 0 h 1769938"/>
                <a:gd name="connsiteX3" fmla="*/ 2145923 w 2145923"/>
                <a:gd name="connsiteY3" fmla="*/ 176994 h 1769938"/>
                <a:gd name="connsiteX4" fmla="*/ 2145923 w 2145923"/>
                <a:gd name="connsiteY4" fmla="*/ 1592944 h 1769938"/>
                <a:gd name="connsiteX5" fmla="*/ 1968929 w 2145923"/>
                <a:gd name="connsiteY5" fmla="*/ 1769938 h 1769938"/>
                <a:gd name="connsiteX6" fmla="*/ 176994 w 2145923"/>
                <a:gd name="connsiteY6" fmla="*/ 1769938 h 1769938"/>
                <a:gd name="connsiteX7" fmla="*/ 0 w 2145923"/>
                <a:gd name="connsiteY7" fmla="*/ 1592944 h 1769938"/>
                <a:gd name="connsiteX8" fmla="*/ 0 w 2145923"/>
                <a:gd name="connsiteY8" fmla="*/ 176994 h 17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5923" h="1769938">
                  <a:moveTo>
                    <a:pt x="0" y="176994"/>
                  </a:moveTo>
                  <a:cubicBezTo>
                    <a:pt x="0" y="79243"/>
                    <a:pt x="79243" y="0"/>
                    <a:pt x="176994" y="0"/>
                  </a:cubicBezTo>
                  <a:lnTo>
                    <a:pt x="1968929" y="0"/>
                  </a:lnTo>
                  <a:cubicBezTo>
                    <a:pt x="2066680" y="0"/>
                    <a:pt x="2145923" y="79243"/>
                    <a:pt x="2145923" y="176994"/>
                  </a:cubicBezTo>
                  <a:lnTo>
                    <a:pt x="2145923" y="1592944"/>
                  </a:lnTo>
                  <a:cubicBezTo>
                    <a:pt x="2145923" y="1690695"/>
                    <a:pt x="2066680" y="1769938"/>
                    <a:pt x="1968929" y="1769938"/>
                  </a:cubicBezTo>
                  <a:lnTo>
                    <a:pt x="176994" y="1769938"/>
                  </a:lnTo>
                  <a:cubicBezTo>
                    <a:pt x="79243" y="1769938"/>
                    <a:pt x="0" y="1690695"/>
                    <a:pt x="0" y="1592944"/>
                  </a:cubicBezTo>
                  <a:lnTo>
                    <a:pt x="0" y="176994"/>
                  </a:lnTo>
                  <a:close/>
                </a:path>
              </a:pathLst>
            </a:cu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61686" tIns="440958" rIns="61686" bIns="61687" numCol="1" spcCol="1270" anchor="ctr" anchorCtr="0">
              <a:noAutofit/>
            </a:bodyPr>
            <a:lstStyle/>
            <a:p>
              <a:pPr marL="57150" lvl="1" indent="-57150" algn="l" defTabSz="488950">
                <a:spcBef>
                  <a:spcPct val="0"/>
                </a:spcBef>
                <a:spcAft>
                  <a:spcPts val="600"/>
                </a:spcAft>
                <a:buChar char="•"/>
              </a:pPr>
              <a:r>
                <a:rPr lang="en-US" sz="1000" kern="1200">
                  <a:solidFill>
                    <a:sysClr val="windowText" lastClr="000000">
                      <a:hueOff val="0"/>
                      <a:satOff val="0"/>
                      <a:lumOff val="0"/>
                      <a:alphaOff val="0"/>
                    </a:sysClr>
                  </a:solidFill>
                  <a:ea typeface="+mn-ea"/>
                  <a:cs typeface="+mn-cs"/>
                </a:rPr>
                <a:t>Renew capacity-based yearly subscription</a:t>
              </a:r>
            </a:p>
            <a:p>
              <a:pPr marL="57150" lvl="1" indent="-57150" algn="l" defTabSz="488950">
                <a:spcBef>
                  <a:spcPct val="0"/>
                </a:spcBef>
                <a:spcAft>
                  <a:spcPts val="600"/>
                </a:spcAft>
                <a:buChar char="•"/>
              </a:pPr>
              <a:r>
                <a:rPr lang="en-US" sz="1000" kern="1200">
                  <a:solidFill>
                    <a:sysClr val="windowText" lastClr="000000">
                      <a:hueOff val="0"/>
                      <a:satOff val="0"/>
                      <a:lumOff val="0"/>
                      <a:alphaOff val="0"/>
                    </a:sysClr>
                  </a:solidFill>
                  <a:ea typeface="+mn-ea"/>
                  <a:cs typeface="+mn-cs"/>
                </a:rPr>
                <a:t>Change billing model (consumption v.s. capacity)</a:t>
              </a:r>
            </a:p>
            <a:p>
              <a:pPr marL="57150" lvl="1" indent="-57150" algn="l" defTabSz="488950">
                <a:spcBef>
                  <a:spcPct val="0"/>
                </a:spcBef>
                <a:spcAft>
                  <a:spcPts val="600"/>
                </a:spcAft>
                <a:buChar char="•"/>
              </a:pPr>
              <a:r>
                <a:rPr lang="en-US" sz="1000" kern="1200">
                  <a:solidFill>
                    <a:sysClr val="windowText" lastClr="000000">
                      <a:hueOff val="0"/>
                      <a:satOff val="0"/>
                      <a:lumOff val="0"/>
                      <a:alphaOff val="0"/>
                    </a:sysClr>
                  </a:solidFill>
                  <a:ea typeface="+mn-ea"/>
                  <a:cs typeface="+mn-cs"/>
                </a:rPr>
                <a:t>Scale changes (add/remove nodes) for capacity-based billing</a:t>
              </a:r>
            </a:p>
          </p:txBody>
        </p:sp>
        <p:sp>
          <p:nvSpPr>
            <p:cNvPr id="16" name="Freeform: Shape 15"/>
            <p:cNvSpPr/>
            <p:nvPr/>
          </p:nvSpPr>
          <p:spPr>
            <a:xfrm>
              <a:off x="9799008" y="2630030"/>
              <a:ext cx="1907487" cy="758544"/>
            </a:xfrm>
            <a:custGeom>
              <a:avLst/>
              <a:gdLst>
                <a:gd name="connsiteX0" fmla="*/ 0 w 1907487"/>
                <a:gd name="connsiteY0" fmla="*/ 75854 h 758544"/>
                <a:gd name="connsiteX1" fmla="*/ 75854 w 1907487"/>
                <a:gd name="connsiteY1" fmla="*/ 0 h 758544"/>
                <a:gd name="connsiteX2" fmla="*/ 1831633 w 1907487"/>
                <a:gd name="connsiteY2" fmla="*/ 0 h 758544"/>
                <a:gd name="connsiteX3" fmla="*/ 1907487 w 1907487"/>
                <a:gd name="connsiteY3" fmla="*/ 75854 h 758544"/>
                <a:gd name="connsiteX4" fmla="*/ 1907487 w 1907487"/>
                <a:gd name="connsiteY4" fmla="*/ 682690 h 758544"/>
                <a:gd name="connsiteX5" fmla="*/ 1831633 w 1907487"/>
                <a:gd name="connsiteY5" fmla="*/ 758544 h 758544"/>
                <a:gd name="connsiteX6" fmla="*/ 75854 w 1907487"/>
                <a:gd name="connsiteY6" fmla="*/ 758544 h 758544"/>
                <a:gd name="connsiteX7" fmla="*/ 0 w 1907487"/>
                <a:gd name="connsiteY7" fmla="*/ 682690 h 758544"/>
                <a:gd name="connsiteX8" fmla="*/ 0 w 1907487"/>
                <a:gd name="connsiteY8" fmla="*/ 75854 h 75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7487" h="758544">
                  <a:moveTo>
                    <a:pt x="0" y="75854"/>
                  </a:moveTo>
                  <a:cubicBezTo>
                    <a:pt x="0" y="33961"/>
                    <a:pt x="33961" y="0"/>
                    <a:pt x="75854" y="0"/>
                  </a:cubicBezTo>
                  <a:lnTo>
                    <a:pt x="1831633" y="0"/>
                  </a:lnTo>
                  <a:cubicBezTo>
                    <a:pt x="1873526" y="0"/>
                    <a:pt x="1907487" y="33961"/>
                    <a:pt x="1907487" y="75854"/>
                  </a:cubicBezTo>
                  <a:lnTo>
                    <a:pt x="1907487" y="682690"/>
                  </a:lnTo>
                  <a:cubicBezTo>
                    <a:pt x="1907487" y="724583"/>
                    <a:pt x="1873526" y="758544"/>
                    <a:pt x="1831633" y="758544"/>
                  </a:cubicBezTo>
                  <a:lnTo>
                    <a:pt x="75854" y="758544"/>
                  </a:lnTo>
                  <a:cubicBezTo>
                    <a:pt x="33961" y="758544"/>
                    <a:pt x="0" y="724583"/>
                    <a:pt x="0" y="682690"/>
                  </a:cubicBezTo>
                  <a:lnTo>
                    <a:pt x="0" y="75854"/>
                  </a:lnTo>
                  <a:close/>
                </a:path>
              </a:pathLst>
            </a:cu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txBody>
            <a:bodyPr spcFirstLastPara="0" vert="horz" wrap="square" lIns="56507" tIns="45077" rIns="56507" bIns="45077" numCol="1" spcCol="1270" anchor="ctr" anchorCtr="0">
              <a:noAutofit/>
            </a:bodyPr>
            <a:lstStyle/>
            <a:p>
              <a:pPr marL="0" lvl="0" indent="0" algn="ctr" defTabSz="800100">
                <a:lnSpc>
                  <a:spcPct val="90000"/>
                </a:lnSpc>
                <a:spcBef>
                  <a:spcPct val="0"/>
                </a:spcBef>
                <a:spcAft>
                  <a:spcPct val="35000"/>
                </a:spcAft>
                <a:buNone/>
              </a:pPr>
              <a:r>
                <a:rPr lang="en-US" sz="1600" kern="1200" dirty="0">
                  <a:solidFill>
                    <a:sysClr val="window" lastClr="FFFFFF"/>
                  </a:solidFill>
                  <a:latin typeface="+mj-lt"/>
                  <a:ea typeface="+mn-ea"/>
                  <a:cs typeface="+mn-cs"/>
                </a:rPr>
                <a:t>Renew / change registration</a:t>
              </a:r>
            </a:p>
          </p:txBody>
        </p:sp>
      </p:grpSp>
      <p:sp>
        <p:nvSpPr>
          <p:cNvPr id="2" name="Rectangle 1">
            <a:extLst>
              <a:ext uri="{FF2B5EF4-FFF2-40B4-BE49-F238E27FC236}">
                <a16:creationId xmlns:a16="http://schemas.microsoft.com/office/drawing/2014/main" id="{CA1FD962-C81A-4157-A883-69706259587C}"/>
              </a:ext>
            </a:extLst>
          </p:cNvPr>
          <p:cNvSpPr/>
          <p:nvPr/>
        </p:nvSpPr>
        <p:spPr>
          <a:xfrm>
            <a:off x="239197" y="5992839"/>
            <a:ext cx="9978181" cy="646331"/>
          </a:xfrm>
          <a:prstGeom prst="rect">
            <a:avLst/>
          </a:prstGeom>
        </p:spPr>
        <p:txBody>
          <a:bodyPr wrap="none">
            <a:spAutoFit/>
          </a:bodyPr>
          <a:lstStyle/>
          <a:p>
            <a:r>
              <a:rPr lang="en-US" b="1" dirty="0">
                <a:solidFill>
                  <a:srgbClr val="222222"/>
                </a:solidFill>
                <a:latin typeface="segoe-ui_light"/>
              </a:rPr>
              <a:t>Register Azure Stack Hub with your Azure Subscription</a:t>
            </a:r>
          </a:p>
          <a:p>
            <a:r>
              <a:rPr lang="en-US" dirty="0">
                <a:hlinkClick r:id="rId3"/>
              </a:rPr>
              <a:t>https://docs.microsoft.com/gl-es/azure/azure-stack/azure-stack-register#disconnected-registration</a:t>
            </a:r>
            <a:endParaRPr lang="en-US" dirty="0"/>
          </a:p>
        </p:txBody>
      </p:sp>
    </p:spTree>
    <p:extLst>
      <p:ext uri="{BB962C8B-B14F-4D97-AF65-F5344CB8AC3E}">
        <p14:creationId xmlns:p14="http://schemas.microsoft.com/office/powerpoint/2010/main" val="184781517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FDDF21C-95E2-40C9-8772-4BE92EEE6D02}"/>
              </a:ext>
            </a:extLst>
          </p:cNvPr>
          <p:cNvSpPr>
            <a:spLocks noGrp="1"/>
          </p:cNvSpPr>
          <p:nvPr>
            <p:ph type="title"/>
          </p:nvPr>
        </p:nvSpPr>
        <p:spPr/>
        <p:txBody>
          <a:bodyPr/>
          <a:lstStyle/>
          <a:p>
            <a:r>
              <a:rPr lang="de-DE" dirty="0">
                <a:solidFill>
                  <a:srgbClr val="505050"/>
                </a:solidFill>
              </a:rPr>
              <a:t>Obtain registration prerequsites</a:t>
            </a:r>
          </a:p>
        </p:txBody>
      </p:sp>
      <p:sp>
        <p:nvSpPr>
          <p:cNvPr id="4" name="Text Placeholder 3">
            <a:extLst>
              <a:ext uri="{FF2B5EF4-FFF2-40B4-BE49-F238E27FC236}">
                <a16:creationId xmlns:a16="http://schemas.microsoft.com/office/drawing/2014/main" id="{51595B56-C8A3-4650-9D9C-0DDE04BB0FC0}"/>
              </a:ext>
            </a:extLst>
          </p:cNvPr>
          <p:cNvSpPr>
            <a:spLocks noGrp="1"/>
          </p:cNvSpPr>
          <p:nvPr>
            <p:ph type="body" sz="quarter" idx="10"/>
          </p:nvPr>
        </p:nvSpPr>
        <p:spPr>
          <a:xfrm>
            <a:off x="274639" y="1265833"/>
            <a:ext cx="11888787" cy="5072158"/>
          </a:xfrm>
        </p:spPr>
        <p:txBody>
          <a:bodyPr/>
          <a:lstStyle/>
          <a:p>
            <a:pPr marL="291436" indent="-291436">
              <a:lnSpc>
                <a:spcPct val="100000"/>
              </a:lnSpc>
              <a:spcAft>
                <a:spcPts val="1200"/>
              </a:spcAft>
              <a:buFont typeface="Arial" panose="020B0604020202020204" pitchFamily="34" charset="0"/>
              <a:buChar char="•"/>
            </a:pPr>
            <a:r>
              <a:rPr lang="en-US" sz="2800" dirty="0">
                <a:solidFill>
                  <a:srgbClr val="505050"/>
                </a:solidFill>
              </a:rPr>
              <a:t>Azure subscription</a:t>
            </a:r>
          </a:p>
          <a:p>
            <a:pPr marL="291436" indent="-291436">
              <a:lnSpc>
                <a:spcPct val="100000"/>
              </a:lnSpc>
              <a:spcAft>
                <a:spcPts val="1200"/>
              </a:spcAft>
              <a:buFont typeface="Arial" panose="020B0604020202020204" pitchFamily="34" charset="0"/>
              <a:buChar char="•"/>
            </a:pPr>
            <a:r>
              <a:rPr lang="en-US" sz="2800" dirty="0">
                <a:solidFill>
                  <a:srgbClr val="505050"/>
                </a:solidFill>
              </a:rPr>
              <a:t>Billing model decision (Capacity, Pay-As-You-Use, and Development)</a:t>
            </a:r>
          </a:p>
          <a:p>
            <a:pPr marL="291436" indent="-291436">
              <a:lnSpc>
                <a:spcPct val="100000"/>
              </a:lnSpc>
              <a:spcAft>
                <a:spcPts val="1200"/>
              </a:spcAft>
              <a:buFont typeface="Arial" panose="020B0604020202020204" pitchFamily="34" charset="0"/>
              <a:buChar char="•"/>
            </a:pPr>
            <a:r>
              <a:rPr lang="en-US" sz="2800" dirty="0">
                <a:solidFill>
                  <a:srgbClr val="505050"/>
                </a:solidFill>
              </a:rPr>
              <a:t>Deployment ID</a:t>
            </a:r>
          </a:p>
          <a:p>
            <a:pPr marL="291436" indent="-291436">
              <a:lnSpc>
                <a:spcPct val="100000"/>
              </a:lnSpc>
              <a:spcAft>
                <a:spcPts val="1200"/>
              </a:spcAft>
              <a:buFont typeface="Arial" panose="020B0604020202020204" pitchFamily="34" charset="0"/>
              <a:buChar char="•"/>
            </a:pPr>
            <a:endParaRPr lang="en-US" sz="2800" dirty="0">
              <a:solidFill>
                <a:srgbClr val="505050"/>
              </a:solidFill>
            </a:endParaRPr>
          </a:p>
          <a:p>
            <a:pPr marL="291436" indent="-291436">
              <a:lnSpc>
                <a:spcPct val="100000"/>
              </a:lnSpc>
              <a:spcAft>
                <a:spcPts val="1200"/>
              </a:spcAft>
              <a:buFont typeface="Arial" panose="020B0604020202020204" pitchFamily="34" charset="0"/>
              <a:buChar char="•"/>
            </a:pPr>
            <a:endParaRPr lang="en-US" sz="2800" dirty="0">
              <a:solidFill>
                <a:srgbClr val="505050"/>
              </a:solidFill>
            </a:endParaRPr>
          </a:p>
          <a:p>
            <a:pPr marL="0" indent="0">
              <a:lnSpc>
                <a:spcPct val="100000"/>
              </a:lnSpc>
              <a:spcAft>
                <a:spcPts val="1200"/>
              </a:spcAft>
              <a:buNone/>
            </a:pPr>
            <a:r>
              <a:rPr lang="en-US" sz="2800" i="1" dirty="0">
                <a:solidFill>
                  <a:srgbClr val="505050"/>
                </a:solidFill>
              </a:rPr>
              <a:t>Note: You must still register disconnected Azure Stack Hub instances (using a special procedure)</a:t>
            </a:r>
          </a:p>
          <a:p>
            <a:pPr marL="291436" indent="-291436">
              <a:lnSpc>
                <a:spcPct val="100000"/>
              </a:lnSpc>
              <a:spcAft>
                <a:spcPts val="1200"/>
              </a:spcAft>
              <a:buFont typeface="Arial" panose="020B0604020202020204" pitchFamily="34" charset="0"/>
              <a:buChar char="•"/>
            </a:pPr>
            <a:endParaRPr lang="en-US" sz="2800" dirty="0">
              <a:solidFill>
                <a:srgbClr val="505050"/>
              </a:solidFill>
            </a:endParaRPr>
          </a:p>
        </p:txBody>
      </p:sp>
    </p:spTree>
    <p:extLst>
      <p:ext uri="{BB962C8B-B14F-4D97-AF65-F5344CB8AC3E}">
        <p14:creationId xmlns:p14="http://schemas.microsoft.com/office/powerpoint/2010/main" val="30420475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2"/>
          <p:cNvSpPr>
            <a:spLocks noGrp="1"/>
          </p:cNvSpPr>
          <p:nvPr>
            <p:ph type="title"/>
          </p:nvPr>
        </p:nvSpPr>
        <p:spPr>
          <a:xfrm>
            <a:off x="274639" y="295274"/>
            <a:ext cx="11889564" cy="917575"/>
          </a:xfrm>
        </p:spPr>
        <p:txBody>
          <a:bodyPr/>
          <a:lstStyle/>
          <a:p>
            <a:r>
              <a:rPr lang="en-US" dirty="0">
                <a:solidFill>
                  <a:srgbClr val="505050"/>
                </a:solidFill>
              </a:rPr>
              <a:t>Register Azure Stack Hub and obtain activation key</a:t>
            </a:r>
            <a:endParaRPr lang="de-DE" dirty="0">
              <a:solidFill>
                <a:srgbClr val="505050"/>
              </a:solidFill>
            </a:endParaRPr>
          </a:p>
        </p:txBody>
      </p:sp>
      <p:sp>
        <p:nvSpPr>
          <p:cNvPr id="9" name="Rectangle 8"/>
          <p:cNvSpPr/>
          <p:nvPr/>
        </p:nvSpPr>
        <p:spPr>
          <a:xfrm>
            <a:off x="340375" y="1316475"/>
            <a:ext cx="4970591" cy="461665"/>
          </a:xfrm>
          <a:prstGeom prst="rect">
            <a:avLst/>
          </a:prstGeom>
        </p:spPr>
        <p:txBody>
          <a:bodyPr wrap="none">
            <a:spAutoFit/>
          </a:bodyPr>
          <a:lstStyle/>
          <a:p>
            <a:r>
              <a:rPr lang="en-US" sz="2400" dirty="0">
                <a:solidFill>
                  <a:schemeClr val="tx2"/>
                </a:solidFill>
                <a:latin typeface="+mj-lt"/>
              </a:rPr>
              <a:t>Cmdlet: </a:t>
            </a:r>
            <a:r>
              <a:rPr lang="en-US" dirty="0">
                <a:solidFill>
                  <a:srgbClr val="505050"/>
                </a:solidFill>
                <a:latin typeface="+mj-lt"/>
              </a:rPr>
              <a:t>New-</a:t>
            </a:r>
            <a:r>
              <a:rPr lang="en-US" dirty="0" err="1">
                <a:solidFill>
                  <a:srgbClr val="505050"/>
                </a:solidFill>
                <a:latin typeface="+mj-lt"/>
              </a:rPr>
              <a:t>AzureRmAzureStackRegistration</a:t>
            </a:r>
            <a:endParaRPr lang="en-US" sz="2400" dirty="0">
              <a:solidFill>
                <a:srgbClr val="505050"/>
              </a:solidFill>
              <a:latin typeface="+mj-lt"/>
            </a:endParaRPr>
          </a:p>
        </p:txBody>
      </p:sp>
      <p:graphicFrame>
        <p:nvGraphicFramePr>
          <p:cNvPr id="5" name="Table 4">
            <a:extLst>
              <a:ext uri="{FF2B5EF4-FFF2-40B4-BE49-F238E27FC236}">
                <a16:creationId xmlns:a16="http://schemas.microsoft.com/office/drawing/2014/main" id="{DD752B1D-98F2-4F8D-A247-BEEF69E87150}"/>
              </a:ext>
            </a:extLst>
          </p:cNvPr>
          <p:cNvGraphicFramePr>
            <a:graphicFrameLocks noGrp="1"/>
          </p:cNvGraphicFramePr>
          <p:nvPr>
            <p:extLst>
              <p:ext uri="{D42A27DB-BD31-4B8C-83A1-F6EECF244321}">
                <p14:modId xmlns:p14="http://schemas.microsoft.com/office/powerpoint/2010/main" val="1374576144"/>
              </p:ext>
            </p:extLst>
          </p:nvPr>
        </p:nvGraphicFramePr>
        <p:xfrm>
          <a:off x="340375" y="1778140"/>
          <a:ext cx="11510613" cy="5084112"/>
        </p:xfrm>
        <a:graphic>
          <a:graphicData uri="http://schemas.openxmlformats.org/drawingml/2006/table">
            <a:tbl>
              <a:tblPr firstRow="1" firstCol="1" bandRow="1">
                <a:tableStyleId>{5C22544A-7EE6-4342-B048-85BDC9FD1C3A}</a:tableStyleId>
              </a:tblPr>
              <a:tblGrid>
                <a:gridCol w="4328187">
                  <a:extLst>
                    <a:ext uri="{9D8B030D-6E8A-4147-A177-3AD203B41FA5}">
                      <a16:colId xmlns:a16="http://schemas.microsoft.com/office/drawing/2014/main" val="1008711986"/>
                    </a:ext>
                  </a:extLst>
                </a:gridCol>
                <a:gridCol w="2271314">
                  <a:extLst>
                    <a:ext uri="{9D8B030D-6E8A-4147-A177-3AD203B41FA5}">
                      <a16:colId xmlns:a16="http://schemas.microsoft.com/office/drawing/2014/main" val="1641746662"/>
                    </a:ext>
                  </a:extLst>
                </a:gridCol>
                <a:gridCol w="4911112">
                  <a:extLst>
                    <a:ext uri="{9D8B030D-6E8A-4147-A177-3AD203B41FA5}">
                      <a16:colId xmlns:a16="http://schemas.microsoft.com/office/drawing/2014/main" val="3811950693"/>
                    </a:ext>
                  </a:extLst>
                </a:gridCol>
              </a:tblGrid>
              <a:tr h="229398">
                <a:tc>
                  <a:txBody>
                    <a:bodyPr/>
                    <a:lstStyle/>
                    <a:p>
                      <a:pPr marL="0" marR="0">
                        <a:lnSpc>
                          <a:spcPct val="115000"/>
                        </a:lnSpc>
                        <a:spcBef>
                          <a:spcPts val="500"/>
                        </a:spcBef>
                        <a:spcAft>
                          <a:spcPts val="0"/>
                        </a:spcAft>
                      </a:pPr>
                      <a:r>
                        <a:rPr lang="en-US" sz="1800" dirty="0">
                          <a:effectLst/>
                        </a:rPr>
                        <a:t>Parameter</a:t>
                      </a:r>
                      <a:endParaRPr lang="en-US" sz="18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tc>
                <a:tc>
                  <a:txBody>
                    <a:bodyPr/>
                    <a:lstStyle/>
                    <a:p>
                      <a:pPr marL="0" marR="0">
                        <a:lnSpc>
                          <a:spcPct val="115000"/>
                        </a:lnSpc>
                        <a:spcBef>
                          <a:spcPts val="500"/>
                        </a:spcBef>
                        <a:spcAft>
                          <a:spcPts val="0"/>
                        </a:spcAft>
                      </a:pPr>
                      <a:r>
                        <a:rPr lang="en-US" sz="1800" dirty="0">
                          <a:effectLst/>
                        </a:rPr>
                        <a:t>Required / Optional</a:t>
                      </a:r>
                      <a:endParaRPr lang="en-US" sz="18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B w="6350" cap="flat" cmpd="sng" algn="ctr">
                      <a:solidFill>
                        <a:schemeClr val="tx2"/>
                      </a:solidFill>
                      <a:prstDash val="solid"/>
                      <a:round/>
                      <a:headEnd type="none" w="med" len="med"/>
                      <a:tailEnd type="none" w="med" len="med"/>
                    </a:lnB>
                  </a:tcPr>
                </a:tc>
                <a:tc>
                  <a:txBody>
                    <a:bodyPr/>
                    <a:lstStyle/>
                    <a:p>
                      <a:pPr marL="0" marR="0">
                        <a:lnSpc>
                          <a:spcPct val="115000"/>
                        </a:lnSpc>
                        <a:spcBef>
                          <a:spcPts val="500"/>
                        </a:spcBef>
                        <a:spcAft>
                          <a:spcPts val="0"/>
                        </a:spcAft>
                      </a:pPr>
                      <a:r>
                        <a:rPr lang="en-US" sz="1800" dirty="0">
                          <a:effectLst/>
                        </a:rPr>
                        <a:t>Description</a:t>
                      </a:r>
                      <a:endParaRPr lang="en-US" sz="18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2148731691"/>
                  </a:ext>
                </a:extLst>
              </a:tr>
              <a:tr h="543276">
                <a:tc>
                  <a:txBody>
                    <a:bodyPr/>
                    <a:lstStyle/>
                    <a:p>
                      <a:pPr marL="0" marR="0">
                        <a:lnSpc>
                          <a:spcPct val="115000"/>
                        </a:lnSpc>
                        <a:spcBef>
                          <a:spcPts val="500"/>
                        </a:spcBef>
                        <a:spcAft>
                          <a:spcPts val="0"/>
                        </a:spcAft>
                      </a:pPr>
                      <a:r>
                        <a:rPr lang="en-US" sz="1200" dirty="0">
                          <a:effectLst/>
                        </a:rPr>
                        <a:t>Name</a:t>
                      </a:r>
                      <a:endParaRPr lang="en-US" sz="12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dirty="0">
                          <a:effectLst/>
                        </a:rPr>
                        <a:t>Optional</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Friendly name of the Azure Stack Hub system that you’re registering. This can be any string, and should be unique under the same Resource Group.</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163459603"/>
                  </a:ext>
                </a:extLst>
              </a:tr>
              <a:tr h="1255947">
                <a:tc>
                  <a:txBody>
                    <a:bodyPr/>
                    <a:lstStyle/>
                    <a:p>
                      <a:pPr marL="0" marR="0">
                        <a:lnSpc>
                          <a:spcPct val="115000"/>
                        </a:lnSpc>
                        <a:spcBef>
                          <a:spcPts val="500"/>
                        </a:spcBef>
                        <a:spcAft>
                          <a:spcPts val="0"/>
                        </a:spcAft>
                      </a:pPr>
                      <a:r>
                        <a:rPr lang="en-US" sz="1200" dirty="0" err="1">
                          <a:effectLst/>
                        </a:rPr>
                        <a:t>RegistrationServiceAzureEnvironment</a:t>
                      </a:r>
                      <a:endParaRPr lang="en-US" sz="12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dirty="0">
                          <a:effectLst/>
                        </a:rPr>
                        <a:t>Optional</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Sets the Azure environment of where the Azure Stack Hub registration service will be used to register this Azure Stack Hub system.</a:t>
                      </a:r>
                    </a:p>
                    <a:p>
                      <a:pPr marL="0" marR="0">
                        <a:lnSpc>
                          <a:spcPct val="115000"/>
                        </a:lnSpc>
                        <a:spcBef>
                          <a:spcPts val="500"/>
                        </a:spcBef>
                        <a:spcAft>
                          <a:spcPts val="0"/>
                        </a:spcAft>
                      </a:pPr>
                      <a:r>
                        <a:rPr lang="en-US" sz="1000" dirty="0">
                          <a:effectLst/>
                        </a:rPr>
                        <a:t> </a:t>
                      </a:r>
                    </a:p>
                    <a:p>
                      <a:pPr marL="0" marR="0">
                        <a:lnSpc>
                          <a:spcPct val="115000"/>
                        </a:lnSpc>
                        <a:spcBef>
                          <a:spcPts val="500"/>
                        </a:spcBef>
                        <a:spcAft>
                          <a:spcPts val="0"/>
                        </a:spcAft>
                      </a:pPr>
                      <a:r>
                        <a:rPr lang="en-US" sz="1000" dirty="0">
                          <a:effectLst/>
                        </a:rPr>
                        <a:t>The list of ENUMs are: “</a:t>
                      </a:r>
                      <a:r>
                        <a:rPr lang="en-US" sz="1000" dirty="0" err="1">
                          <a:effectLst/>
                        </a:rPr>
                        <a:t>AzureCloud</a:t>
                      </a:r>
                      <a:r>
                        <a:rPr lang="en-US" sz="1000" dirty="0">
                          <a:effectLst/>
                        </a:rPr>
                        <a:t>”, “</a:t>
                      </a:r>
                      <a:r>
                        <a:rPr lang="en-US" sz="1000" dirty="0" err="1">
                          <a:effectLst/>
                        </a:rPr>
                        <a:t>AzureChinaCloud</a:t>
                      </a:r>
                      <a:r>
                        <a:rPr lang="en-US" sz="1000" dirty="0">
                          <a:effectLst/>
                        </a:rPr>
                        <a:t>”, “</a:t>
                      </a:r>
                      <a:r>
                        <a:rPr lang="en-US" sz="1000" dirty="0" err="1">
                          <a:effectLst/>
                        </a:rPr>
                        <a:t>AzureGermanyCloud</a:t>
                      </a:r>
                      <a:r>
                        <a:rPr lang="en-US" sz="1000" dirty="0">
                          <a:effectLst/>
                        </a:rPr>
                        <a:t>”, “</a:t>
                      </a:r>
                      <a:r>
                        <a:rPr lang="en-US" sz="1000" dirty="0" err="1">
                          <a:effectLst/>
                        </a:rPr>
                        <a:t>AzureGovernment</a:t>
                      </a:r>
                      <a:r>
                        <a:rPr lang="en-US" sz="1000" dirty="0">
                          <a:effectLst/>
                        </a:rPr>
                        <a:t>”. Default to “</a:t>
                      </a:r>
                      <a:r>
                        <a:rPr lang="en-US" sz="1000" dirty="0" err="1">
                          <a:effectLst/>
                        </a:rPr>
                        <a:t>AzureCloud</a:t>
                      </a:r>
                      <a:r>
                        <a:rPr lang="en-US" sz="1000" dirty="0">
                          <a:effectLst/>
                        </a:rPr>
                        <a:t>”.</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09216821"/>
                  </a:ext>
                </a:extLst>
              </a:tr>
              <a:tr h="411612">
                <a:tc>
                  <a:txBody>
                    <a:bodyPr/>
                    <a:lstStyle/>
                    <a:p>
                      <a:pPr marL="0" marR="0">
                        <a:lnSpc>
                          <a:spcPct val="115000"/>
                        </a:lnSpc>
                        <a:spcBef>
                          <a:spcPts val="500"/>
                        </a:spcBef>
                        <a:spcAft>
                          <a:spcPts val="0"/>
                        </a:spcAft>
                      </a:pPr>
                      <a:r>
                        <a:rPr lang="en-US" sz="1200" dirty="0" err="1">
                          <a:effectLst/>
                        </a:rPr>
                        <a:t>ResourceGroupName</a:t>
                      </a:r>
                      <a:endParaRPr lang="en-US" sz="12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a:effectLst/>
                        </a:rPr>
                        <a:t>Optional</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Selects the Azure resource group you want to register this Azure Stack Hub system under.</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152716861"/>
                  </a:ext>
                </a:extLst>
              </a:tr>
              <a:tr h="647902">
                <a:tc>
                  <a:txBody>
                    <a:bodyPr/>
                    <a:lstStyle/>
                    <a:p>
                      <a:pPr marL="0" marR="0">
                        <a:lnSpc>
                          <a:spcPct val="115000"/>
                        </a:lnSpc>
                        <a:spcBef>
                          <a:spcPts val="500"/>
                        </a:spcBef>
                        <a:spcAft>
                          <a:spcPts val="0"/>
                        </a:spcAft>
                      </a:pPr>
                      <a:r>
                        <a:rPr lang="en-US" sz="1200" dirty="0" err="1">
                          <a:effectLst/>
                        </a:rPr>
                        <a:t>RegistrationType</a:t>
                      </a:r>
                      <a:endParaRPr lang="en-US" sz="12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a:effectLst/>
                        </a:rPr>
                        <a:t>Required</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Sets the Azure Stack Hub system registration type (which indicates the billing model). The list of ENUMs are “POC”, “Consumption”, “Capacity”. No default value. If not provided, the cmdlet will fail.</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957733529"/>
                  </a:ext>
                </a:extLst>
              </a:tr>
              <a:tr h="543276">
                <a:tc>
                  <a:txBody>
                    <a:bodyPr/>
                    <a:lstStyle/>
                    <a:p>
                      <a:pPr marL="0" marR="0">
                        <a:lnSpc>
                          <a:spcPct val="115000"/>
                        </a:lnSpc>
                        <a:spcBef>
                          <a:spcPts val="500"/>
                        </a:spcBef>
                        <a:spcAft>
                          <a:spcPts val="0"/>
                        </a:spcAft>
                      </a:pPr>
                      <a:r>
                        <a:rPr lang="en-US" sz="1200" dirty="0" err="1">
                          <a:effectLst/>
                        </a:rPr>
                        <a:t>AzureStackDeploymentID</a:t>
                      </a:r>
                      <a:endParaRPr lang="en-US" sz="12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a:effectLst/>
                        </a:rPr>
                        <a:t>Required</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This is an unique identifier of the Azure Stack Hub system, generated as part of the deployment and can be obtained post a successful deployment.</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088470580"/>
                  </a:ext>
                </a:extLst>
              </a:tr>
              <a:tr h="438650">
                <a:tc>
                  <a:txBody>
                    <a:bodyPr/>
                    <a:lstStyle/>
                    <a:p>
                      <a:pPr marL="0" marR="0">
                        <a:lnSpc>
                          <a:spcPct val="115000"/>
                        </a:lnSpc>
                        <a:spcBef>
                          <a:spcPts val="500"/>
                        </a:spcBef>
                        <a:spcAft>
                          <a:spcPts val="0"/>
                        </a:spcAft>
                      </a:pPr>
                      <a:r>
                        <a:rPr lang="en-US" sz="1200" dirty="0" err="1">
                          <a:effectLst/>
                        </a:rPr>
                        <a:t>AgreementNumber</a:t>
                      </a:r>
                      <a:endParaRPr lang="en-US" sz="12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a:effectLst/>
                        </a:rPr>
                        <a:t>Optional, required only if registration type is “Capacity”</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This is the license key the customer must obtain from Microsoft to enable the yearly capacity-based billing model for their Azure Stack Hub system.</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458432986"/>
                  </a:ext>
                </a:extLst>
              </a:tr>
              <a:tr h="438650">
                <a:tc>
                  <a:txBody>
                    <a:bodyPr/>
                    <a:lstStyle/>
                    <a:p>
                      <a:pPr marL="0" marR="0">
                        <a:lnSpc>
                          <a:spcPct val="115000"/>
                        </a:lnSpc>
                        <a:spcBef>
                          <a:spcPts val="500"/>
                        </a:spcBef>
                        <a:spcAft>
                          <a:spcPts val="0"/>
                        </a:spcAft>
                      </a:pPr>
                      <a:r>
                        <a:rPr lang="en-US" sz="1200" dirty="0" err="1">
                          <a:effectLst/>
                        </a:rPr>
                        <a:t>StorageAccountForUsageData</a:t>
                      </a:r>
                      <a:endParaRPr lang="en-US" sz="12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dirty="0">
                          <a:effectLst/>
                        </a:rPr>
                        <a:t>Optional</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In case the customers want to use a separate storage account for usage data, this is how this information can be passed in.</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233436881"/>
                  </a:ext>
                </a:extLst>
              </a:tr>
            </a:tbl>
          </a:graphicData>
        </a:graphic>
      </p:graphicFrame>
    </p:spTree>
    <p:extLst>
      <p:ext uri="{BB962C8B-B14F-4D97-AF65-F5344CB8AC3E}">
        <p14:creationId xmlns:p14="http://schemas.microsoft.com/office/powerpoint/2010/main" val="3752020419"/>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FDDF21C-95E2-40C9-8772-4BE92EEE6D02}"/>
              </a:ext>
            </a:extLst>
          </p:cNvPr>
          <p:cNvSpPr>
            <a:spLocks noGrp="1"/>
          </p:cNvSpPr>
          <p:nvPr>
            <p:ph type="title"/>
          </p:nvPr>
        </p:nvSpPr>
        <p:spPr/>
        <p:txBody>
          <a:bodyPr/>
          <a:lstStyle/>
          <a:p>
            <a:r>
              <a:rPr lang="en-US" dirty="0">
                <a:solidFill>
                  <a:srgbClr val="505050"/>
                </a:solidFill>
              </a:rPr>
              <a:t>Activate Azure Stack Hub</a:t>
            </a:r>
            <a:endParaRPr lang="de-DE" dirty="0">
              <a:solidFill>
                <a:srgbClr val="505050"/>
              </a:solidFill>
            </a:endParaRPr>
          </a:p>
        </p:txBody>
      </p:sp>
      <p:sp>
        <p:nvSpPr>
          <p:cNvPr id="4" name="Rectangle 3">
            <a:extLst>
              <a:ext uri="{FF2B5EF4-FFF2-40B4-BE49-F238E27FC236}">
                <a16:creationId xmlns:a16="http://schemas.microsoft.com/office/drawing/2014/main" id="{D3D105C8-AFC4-48EE-ABB4-696D9935A30B}"/>
              </a:ext>
            </a:extLst>
          </p:cNvPr>
          <p:cNvSpPr/>
          <p:nvPr/>
        </p:nvSpPr>
        <p:spPr>
          <a:xfrm>
            <a:off x="344965" y="1317287"/>
            <a:ext cx="5027787" cy="461665"/>
          </a:xfrm>
          <a:prstGeom prst="rect">
            <a:avLst/>
          </a:prstGeom>
        </p:spPr>
        <p:txBody>
          <a:bodyPr wrap="none">
            <a:spAutoFit/>
          </a:bodyPr>
          <a:lstStyle/>
          <a:p>
            <a:r>
              <a:rPr lang="en-US" sz="2400" dirty="0">
                <a:latin typeface="+mj-lt"/>
              </a:rPr>
              <a:t>Cmdlet: </a:t>
            </a:r>
            <a:r>
              <a:rPr lang="en-US" sz="2400" dirty="0"/>
              <a:t>Set-</a:t>
            </a:r>
            <a:r>
              <a:rPr lang="en-US" sz="2400" dirty="0" err="1"/>
              <a:t>AzureStackActivationKey</a:t>
            </a:r>
            <a:endParaRPr lang="en-US" sz="2400" dirty="0"/>
          </a:p>
        </p:txBody>
      </p:sp>
      <p:graphicFrame>
        <p:nvGraphicFramePr>
          <p:cNvPr id="5" name="Table 4">
            <a:extLst>
              <a:ext uri="{FF2B5EF4-FFF2-40B4-BE49-F238E27FC236}">
                <a16:creationId xmlns:a16="http://schemas.microsoft.com/office/drawing/2014/main" id="{56B408C3-7F2F-4E96-B6C1-D05811B857B6}"/>
              </a:ext>
            </a:extLst>
          </p:cNvPr>
          <p:cNvGraphicFramePr>
            <a:graphicFrameLocks noGrp="1"/>
          </p:cNvGraphicFramePr>
          <p:nvPr>
            <p:extLst>
              <p:ext uri="{D42A27DB-BD31-4B8C-83A1-F6EECF244321}">
                <p14:modId xmlns:p14="http://schemas.microsoft.com/office/powerpoint/2010/main" val="3628349711"/>
              </p:ext>
            </p:extLst>
          </p:nvPr>
        </p:nvGraphicFramePr>
        <p:xfrm>
          <a:off x="431815" y="1962879"/>
          <a:ext cx="11510614" cy="4299412"/>
        </p:xfrm>
        <a:graphic>
          <a:graphicData uri="http://schemas.openxmlformats.org/drawingml/2006/table">
            <a:tbl>
              <a:tblPr firstRow="1" firstCol="1" bandRow="1">
                <a:tableStyleId>{5C22544A-7EE6-4342-B048-85BDC9FD1C3A}</a:tableStyleId>
              </a:tblPr>
              <a:tblGrid>
                <a:gridCol w="2654589">
                  <a:extLst>
                    <a:ext uri="{9D8B030D-6E8A-4147-A177-3AD203B41FA5}">
                      <a16:colId xmlns:a16="http://schemas.microsoft.com/office/drawing/2014/main" val="159569829"/>
                    </a:ext>
                  </a:extLst>
                </a:gridCol>
                <a:gridCol w="2271314">
                  <a:extLst>
                    <a:ext uri="{9D8B030D-6E8A-4147-A177-3AD203B41FA5}">
                      <a16:colId xmlns:a16="http://schemas.microsoft.com/office/drawing/2014/main" val="3928570939"/>
                    </a:ext>
                  </a:extLst>
                </a:gridCol>
                <a:gridCol w="6584711">
                  <a:extLst>
                    <a:ext uri="{9D8B030D-6E8A-4147-A177-3AD203B41FA5}">
                      <a16:colId xmlns:a16="http://schemas.microsoft.com/office/drawing/2014/main" val="1364878631"/>
                    </a:ext>
                  </a:extLst>
                </a:gridCol>
              </a:tblGrid>
              <a:tr h="415802">
                <a:tc>
                  <a:txBody>
                    <a:bodyPr/>
                    <a:lstStyle/>
                    <a:p>
                      <a:pPr marL="0" marR="0">
                        <a:lnSpc>
                          <a:spcPct val="115000"/>
                        </a:lnSpc>
                        <a:spcBef>
                          <a:spcPts val="500"/>
                        </a:spcBef>
                        <a:spcAft>
                          <a:spcPts val="0"/>
                        </a:spcAft>
                      </a:pPr>
                      <a:r>
                        <a:rPr lang="en-US" sz="1000" dirty="0">
                          <a:effectLst/>
                        </a:rPr>
                        <a:t>Parameter</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tc>
                <a:tc>
                  <a:txBody>
                    <a:bodyPr/>
                    <a:lstStyle/>
                    <a:p>
                      <a:pPr marL="0" marR="0">
                        <a:lnSpc>
                          <a:spcPct val="115000"/>
                        </a:lnSpc>
                        <a:spcBef>
                          <a:spcPts val="500"/>
                        </a:spcBef>
                        <a:spcAft>
                          <a:spcPts val="0"/>
                        </a:spcAft>
                      </a:pPr>
                      <a:r>
                        <a:rPr lang="en-US" sz="1000" dirty="0">
                          <a:effectLst/>
                        </a:rPr>
                        <a:t>Required / Optional</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B w="6350" cap="flat" cmpd="sng" algn="ctr">
                      <a:solidFill>
                        <a:schemeClr val="tx2"/>
                      </a:solidFill>
                      <a:prstDash val="solid"/>
                      <a:round/>
                      <a:headEnd type="none" w="med" len="med"/>
                      <a:tailEnd type="none" w="med" len="med"/>
                    </a:lnB>
                  </a:tcPr>
                </a:tc>
                <a:tc>
                  <a:txBody>
                    <a:bodyPr/>
                    <a:lstStyle/>
                    <a:p>
                      <a:pPr marL="0" marR="0">
                        <a:lnSpc>
                          <a:spcPct val="115000"/>
                        </a:lnSpc>
                        <a:spcBef>
                          <a:spcPts val="500"/>
                        </a:spcBef>
                        <a:spcAft>
                          <a:spcPts val="0"/>
                        </a:spcAft>
                      </a:pPr>
                      <a:r>
                        <a:rPr lang="en-US" sz="1000">
                          <a:effectLst/>
                        </a:rPr>
                        <a:t>Description</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564503260"/>
                  </a:ext>
                </a:extLst>
              </a:tr>
              <a:tr h="777836">
                <a:tc>
                  <a:txBody>
                    <a:bodyPr/>
                    <a:lstStyle/>
                    <a:p>
                      <a:pPr marL="0" marR="0">
                        <a:lnSpc>
                          <a:spcPct val="115000"/>
                        </a:lnSpc>
                        <a:spcBef>
                          <a:spcPts val="500"/>
                        </a:spcBef>
                        <a:spcAft>
                          <a:spcPts val="0"/>
                        </a:spcAft>
                      </a:pPr>
                      <a:r>
                        <a:rPr lang="en-US" sz="1000" dirty="0" err="1">
                          <a:effectLst/>
                        </a:rPr>
                        <a:t>ActivationKey</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dirty="0">
                          <a:effectLst/>
                        </a:rPr>
                        <a:t>Required</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a:effectLst/>
                        </a:rPr>
                        <a:t>This is the activation key string that is retrieved from the Get-AzureRmAzureStackActivationKey cmdlet after the registration process has been completed.</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634036224"/>
                  </a:ext>
                </a:extLst>
              </a:tr>
              <a:tr h="3105774">
                <a:tc>
                  <a:txBody>
                    <a:bodyPr/>
                    <a:lstStyle/>
                    <a:p>
                      <a:pPr marL="0" marR="0">
                        <a:lnSpc>
                          <a:spcPct val="115000"/>
                        </a:lnSpc>
                        <a:spcBef>
                          <a:spcPts val="500"/>
                        </a:spcBef>
                        <a:spcAft>
                          <a:spcPts val="0"/>
                        </a:spcAft>
                      </a:pPr>
                      <a:r>
                        <a:rPr lang="en-US" sz="1000" dirty="0" err="1">
                          <a:effectLst/>
                        </a:rPr>
                        <a:t>ConnectToAzure</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dirty="0">
                          <a:effectLst/>
                        </a:rPr>
                        <a:t>Optional</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This Boolean parameter specifies if you want your Azure Stack Hub solution to connect to Azure. Default value is “True.”</a:t>
                      </a:r>
                    </a:p>
                    <a:p>
                      <a:pPr marL="0" marR="0">
                        <a:lnSpc>
                          <a:spcPct val="115000"/>
                        </a:lnSpc>
                        <a:spcBef>
                          <a:spcPts val="500"/>
                        </a:spcBef>
                        <a:spcAft>
                          <a:spcPts val="0"/>
                        </a:spcAft>
                      </a:pPr>
                      <a:r>
                        <a:rPr lang="en-US" sz="1000" dirty="0">
                          <a:effectLst/>
                        </a:rPr>
                        <a:t> </a:t>
                      </a:r>
                    </a:p>
                    <a:p>
                      <a:pPr marL="0" marR="0">
                        <a:lnSpc>
                          <a:spcPct val="115000"/>
                        </a:lnSpc>
                        <a:spcBef>
                          <a:spcPts val="500"/>
                        </a:spcBef>
                        <a:spcAft>
                          <a:spcPts val="0"/>
                        </a:spcAft>
                      </a:pPr>
                      <a:r>
                        <a:rPr lang="en-US" sz="1000" dirty="0">
                          <a:effectLst/>
                        </a:rPr>
                        <a:t>If you choose not to connect to Azure, no usage data will be uploaded to Azure and no marketplace syndication will be available either.</a:t>
                      </a:r>
                    </a:p>
                    <a:p>
                      <a:pPr marL="0" marR="0">
                        <a:lnSpc>
                          <a:spcPct val="115000"/>
                        </a:lnSpc>
                        <a:spcBef>
                          <a:spcPts val="500"/>
                        </a:spcBef>
                        <a:spcAft>
                          <a:spcPts val="0"/>
                        </a:spcAft>
                      </a:pPr>
                      <a:r>
                        <a:rPr lang="en-US" sz="1000" dirty="0">
                          <a:effectLst/>
                        </a:rPr>
                        <a:t> </a:t>
                      </a:r>
                    </a:p>
                    <a:p>
                      <a:pPr marL="0" marR="0">
                        <a:lnSpc>
                          <a:spcPct val="115000"/>
                        </a:lnSpc>
                        <a:spcBef>
                          <a:spcPts val="500"/>
                        </a:spcBef>
                        <a:spcAft>
                          <a:spcPts val="0"/>
                        </a:spcAft>
                      </a:pPr>
                      <a:r>
                        <a:rPr lang="en-US" sz="1000" dirty="0">
                          <a:effectLst/>
                        </a:rPr>
                        <a:t>For an Azure Stack Hub system that is intended to be used for capacity-based billing model, regardless if this is set to true or false, no usage data will be sent. However, if this parameter is set to False, no marketplace syndication will happen for the solution either, even if the solution is configured to be able to access Azure from network connectivity point of view.</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426541347"/>
                  </a:ext>
                </a:extLst>
              </a:tr>
            </a:tbl>
          </a:graphicData>
        </a:graphic>
      </p:graphicFrame>
    </p:spTree>
    <p:extLst>
      <p:ext uri="{BB962C8B-B14F-4D97-AF65-F5344CB8AC3E}">
        <p14:creationId xmlns:p14="http://schemas.microsoft.com/office/powerpoint/2010/main" val="137208449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21078A-D0D6-4A43-82F0-A4469CB4000B}"/>
              </a:ext>
            </a:extLst>
          </p:cNvPr>
          <p:cNvSpPr>
            <a:spLocks noGrp="1"/>
          </p:cNvSpPr>
          <p:nvPr>
            <p:ph type="title"/>
          </p:nvPr>
        </p:nvSpPr>
        <p:spPr/>
        <p:txBody>
          <a:bodyPr/>
          <a:lstStyle/>
          <a:p>
            <a:r>
              <a:rPr lang="en-US" dirty="0"/>
              <a:t>Why is this important?</a:t>
            </a:r>
          </a:p>
        </p:txBody>
      </p:sp>
      <p:sp>
        <p:nvSpPr>
          <p:cNvPr id="6" name="Text Placeholder 5">
            <a:extLst>
              <a:ext uri="{FF2B5EF4-FFF2-40B4-BE49-F238E27FC236}">
                <a16:creationId xmlns:a16="http://schemas.microsoft.com/office/drawing/2014/main" id="{5F8CD7F9-4C71-4515-8302-DBEDB1B89064}"/>
              </a:ext>
            </a:extLst>
          </p:cNvPr>
          <p:cNvSpPr>
            <a:spLocks noGrp="1"/>
          </p:cNvSpPr>
          <p:nvPr>
            <p:ph type="body" sz="quarter" idx="10"/>
          </p:nvPr>
        </p:nvSpPr>
        <p:spPr>
          <a:xfrm>
            <a:off x="275546" y="1211287"/>
            <a:ext cx="11887100" cy="3895554"/>
          </a:xfrm>
        </p:spPr>
        <p:txBody>
          <a:bodyPr/>
          <a:lstStyle/>
          <a:p>
            <a:r>
              <a:rPr lang="en-US" dirty="0"/>
              <a:t>Azure Stack Hub deployments will not be performed by end customers like traditional on-premises products or solutions from Microsoft</a:t>
            </a:r>
          </a:p>
          <a:p>
            <a:r>
              <a:rPr lang="en-US" dirty="0"/>
              <a:t>Acquisition and deployment requires a relationship between Microsoft and your selected OEM partners</a:t>
            </a:r>
          </a:p>
          <a:p>
            <a:r>
              <a:rPr lang="en-US" dirty="0"/>
              <a:t>This section is designed provide you with a high-level understanding of the deployment process being performed</a:t>
            </a:r>
          </a:p>
        </p:txBody>
      </p:sp>
    </p:spTree>
    <p:extLst>
      <p:ext uri="{BB962C8B-B14F-4D97-AF65-F5344CB8AC3E}">
        <p14:creationId xmlns:p14="http://schemas.microsoft.com/office/powerpoint/2010/main" val="265561678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702" y="1270921"/>
            <a:ext cx="10343255" cy="2837700"/>
          </a:xfrm>
        </p:spPr>
        <p:txBody>
          <a:bodyPr/>
          <a:lstStyle/>
          <a:p>
            <a:pPr marL="0" indent="0">
              <a:lnSpc>
                <a:spcPct val="100000"/>
              </a:lnSpc>
              <a:spcAft>
                <a:spcPts val="1200"/>
              </a:spcAft>
              <a:buNone/>
            </a:pPr>
            <a:r>
              <a:rPr lang="en-US" sz="2800" dirty="0">
                <a:solidFill>
                  <a:schemeClr val="tx2"/>
                </a:solidFill>
              </a:rPr>
              <a:t>The following events will trigger the need for a registration update or renewal:</a:t>
            </a:r>
          </a:p>
          <a:p>
            <a:pPr marL="291436" indent="-291436">
              <a:lnSpc>
                <a:spcPct val="100000"/>
              </a:lnSpc>
              <a:spcAft>
                <a:spcPts val="1200"/>
              </a:spcAft>
              <a:buFont typeface="Arial" panose="020B0604020202020204" pitchFamily="34" charset="0"/>
              <a:buChar char="•"/>
            </a:pPr>
            <a:r>
              <a:rPr lang="en-US" sz="2400" dirty="0">
                <a:solidFill>
                  <a:schemeClr val="tx1"/>
                </a:solidFill>
              </a:rPr>
              <a:t>Renew capacity-based yearly subscription</a:t>
            </a:r>
          </a:p>
          <a:p>
            <a:pPr marL="291436" indent="-291436">
              <a:lnSpc>
                <a:spcPct val="100000"/>
              </a:lnSpc>
              <a:spcAft>
                <a:spcPts val="1200"/>
              </a:spcAft>
              <a:buFont typeface="Arial" panose="020B0604020202020204" pitchFamily="34" charset="0"/>
              <a:buChar char="•"/>
            </a:pPr>
            <a:r>
              <a:rPr lang="en-US" sz="2400" dirty="0">
                <a:solidFill>
                  <a:schemeClr val="tx1"/>
                </a:solidFill>
              </a:rPr>
              <a:t>Change billing model (consumption vs. capacity)</a:t>
            </a:r>
          </a:p>
          <a:p>
            <a:pPr marL="291436" indent="-291436">
              <a:lnSpc>
                <a:spcPct val="100000"/>
              </a:lnSpc>
              <a:spcAft>
                <a:spcPts val="1200"/>
              </a:spcAft>
              <a:buFont typeface="Arial" panose="020B0604020202020204" pitchFamily="34" charset="0"/>
              <a:buChar char="•"/>
            </a:pPr>
            <a:r>
              <a:rPr lang="en-US" sz="2400" dirty="0">
                <a:solidFill>
                  <a:schemeClr val="tx1"/>
                </a:solidFill>
              </a:rPr>
              <a:t>Scale changes (add / remove nodes) for capacity-based billing</a:t>
            </a:r>
          </a:p>
        </p:txBody>
      </p:sp>
      <p:sp>
        <p:nvSpPr>
          <p:cNvPr id="7" name="Title 6"/>
          <p:cNvSpPr>
            <a:spLocks noGrp="1"/>
          </p:cNvSpPr>
          <p:nvPr>
            <p:ph type="title"/>
          </p:nvPr>
        </p:nvSpPr>
        <p:spPr/>
        <p:txBody>
          <a:bodyPr/>
          <a:lstStyle/>
          <a:p>
            <a:r>
              <a:rPr lang="en-US" dirty="0">
                <a:solidFill>
                  <a:srgbClr val="505050"/>
                </a:solidFill>
              </a:rPr>
              <a:t>Renewing and changing registration</a:t>
            </a:r>
          </a:p>
        </p:txBody>
      </p:sp>
    </p:spTree>
    <p:extLst>
      <p:ext uri="{BB962C8B-B14F-4D97-AF65-F5344CB8AC3E}">
        <p14:creationId xmlns:p14="http://schemas.microsoft.com/office/powerpoint/2010/main" val="91821487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62770-075D-4FE9-8775-504C3EA55BED}"/>
              </a:ext>
            </a:extLst>
          </p:cNvPr>
          <p:cNvSpPr>
            <a:spLocks noGrp="1"/>
          </p:cNvSpPr>
          <p:nvPr>
            <p:ph type="title"/>
          </p:nvPr>
        </p:nvSpPr>
        <p:spPr/>
        <p:txBody>
          <a:bodyPr/>
          <a:lstStyle/>
          <a:p>
            <a:r>
              <a:rPr lang="en-US" sz="4400" dirty="0"/>
              <a:t>App Service and SQL/</a:t>
            </a:r>
            <a:r>
              <a:rPr lang="en-US" sz="4400" dirty="0" err="1"/>
              <a:t>mySQL</a:t>
            </a:r>
            <a:r>
              <a:rPr lang="en-US" sz="4400" dirty="0"/>
              <a:t> Resource Providers</a:t>
            </a:r>
          </a:p>
        </p:txBody>
      </p:sp>
      <p:sp>
        <p:nvSpPr>
          <p:cNvPr id="3" name="Text Placeholder 2">
            <a:extLst>
              <a:ext uri="{FF2B5EF4-FFF2-40B4-BE49-F238E27FC236}">
                <a16:creationId xmlns:a16="http://schemas.microsoft.com/office/drawing/2014/main" id="{FEEC1B74-8606-4BEA-B1A4-52A193D05835}"/>
              </a:ext>
            </a:extLst>
          </p:cNvPr>
          <p:cNvSpPr>
            <a:spLocks noGrp="1"/>
          </p:cNvSpPr>
          <p:nvPr>
            <p:ph type="body" sz="quarter" idx="10"/>
          </p:nvPr>
        </p:nvSpPr>
        <p:spPr>
          <a:xfrm>
            <a:off x="274702" y="1211287"/>
            <a:ext cx="11888787" cy="4370427"/>
          </a:xfrm>
        </p:spPr>
        <p:txBody>
          <a:bodyPr/>
          <a:lstStyle/>
          <a:p>
            <a:r>
              <a:rPr lang="en-US" dirty="0"/>
              <a:t>Installation of the App Service and SQL/</a:t>
            </a:r>
            <a:r>
              <a:rPr lang="en-US" dirty="0" err="1"/>
              <a:t>mySQL</a:t>
            </a:r>
            <a:r>
              <a:rPr lang="en-US" dirty="0"/>
              <a:t> Resource Providers is not part of the core Azure Stack Hub deployment</a:t>
            </a:r>
          </a:p>
          <a:p>
            <a:r>
              <a:rPr lang="en-US" dirty="0"/>
              <a:t>You should download and install one or both of these</a:t>
            </a:r>
          </a:p>
          <a:p>
            <a:r>
              <a:rPr lang="en-US" dirty="0"/>
              <a:t>Each of them requires planning and configuration decisions (like where to host the SQL database that the SQL RP will use to create databases for tenants).</a:t>
            </a:r>
          </a:p>
          <a:p>
            <a:pPr lvl="1"/>
            <a:r>
              <a:rPr lang="en-US" dirty="0"/>
              <a:t>More details in the PaaS module coming up later</a:t>
            </a:r>
          </a:p>
        </p:txBody>
      </p:sp>
    </p:spTree>
    <p:extLst>
      <p:ext uri="{BB962C8B-B14F-4D97-AF65-F5344CB8AC3E}">
        <p14:creationId xmlns:p14="http://schemas.microsoft.com/office/powerpoint/2010/main" val="3639235531"/>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Post-deployment tasks</a:t>
            </a:r>
          </a:p>
        </p:txBody>
      </p:sp>
      <p:sp>
        <p:nvSpPr>
          <p:cNvPr id="2" name="Text Placeholder 1"/>
          <p:cNvSpPr>
            <a:spLocks noGrp="1"/>
          </p:cNvSpPr>
          <p:nvPr>
            <p:ph type="body" sz="quarter" idx="10"/>
          </p:nvPr>
        </p:nvSpPr>
        <p:spPr>
          <a:xfrm>
            <a:off x="274702" y="1270921"/>
            <a:ext cx="11888787" cy="4247317"/>
          </a:xfrm>
        </p:spPr>
        <p:txBody>
          <a:bodyPr/>
          <a:lstStyle/>
          <a:p>
            <a:pPr marL="0" indent="0">
              <a:lnSpc>
                <a:spcPct val="100000"/>
              </a:lnSpc>
              <a:spcAft>
                <a:spcPts val="1200"/>
              </a:spcAft>
              <a:buNone/>
            </a:pPr>
            <a:r>
              <a:rPr lang="en-US" sz="2800" dirty="0">
                <a:solidFill>
                  <a:schemeClr val="tx1"/>
                </a:solidFill>
              </a:rPr>
              <a:t>Visit </a:t>
            </a:r>
            <a:r>
              <a:rPr lang="en-US" sz="2800" dirty="0" err="1">
                <a:solidFill>
                  <a:schemeClr val="tx1"/>
                </a:solidFill>
              </a:rPr>
              <a:t>AzureStack</a:t>
            </a:r>
            <a:r>
              <a:rPr lang="en-US" sz="2800" dirty="0">
                <a:solidFill>
                  <a:schemeClr val="tx1"/>
                </a:solidFill>
              </a:rPr>
              <a:t>-Tools </a:t>
            </a:r>
            <a:r>
              <a:rPr lang="en-US" sz="2800" dirty="0" err="1">
                <a:solidFill>
                  <a:schemeClr val="tx1"/>
                </a:solidFill>
              </a:rPr>
              <a:t>Github</a:t>
            </a:r>
            <a:r>
              <a:rPr lang="en-US" sz="2800" dirty="0">
                <a:solidFill>
                  <a:schemeClr val="tx1"/>
                </a:solidFill>
              </a:rPr>
              <a:t>: </a:t>
            </a:r>
            <a:r>
              <a:rPr lang="en-US" sz="2800" dirty="0">
                <a:solidFill>
                  <a:schemeClr val="tx1"/>
                </a:solidFill>
                <a:hlinkClick r:id="rId3"/>
              </a:rPr>
              <a:t>https://github.com/Azure/AzureStack-Tools</a:t>
            </a:r>
            <a:r>
              <a:rPr lang="en-US" sz="2800" dirty="0">
                <a:solidFill>
                  <a:schemeClr val="tx1"/>
                </a:solidFill>
              </a:rPr>
              <a:t> </a:t>
            </a:r>
          </a:p>
          <a:p>
            <a:pPr marL="0" indent="0">
              <a:lnSpc>
                <a:spcPct val="100000"/>
              </a:lnSpc>
              <a:spcAft>
                <a:spcPts val="1200"/>
              </a:spcAft>
              <a:buNone/>
            </a:pPr>
            <a:endParaRPr lang="en-US" sz="2800" dirty="0">
              <a:solidFill>
                <a:schemeClr val="tx2"/>
              </a:solidFill>
            </a:endParaRPr>
          </a:p>
          <a:p>
            <a:pPr marL="0" indent="0">
              <a:lnSpc>
                <a:spcPct val="100000"/>
              </a:lnSpc>
              <a:spcAft>
                <a:spcPts val="1200"/>
              </a:spcAft>
              <a:buNone/>
            </a:pPr>
            <a:r>
              <a:rPr lang="en-US" sz="2800" dirty="0">
                <a:solidFill>
                  <a:schemeClr val="tx2"/>
                </a:solidFill>
              </a:rPr>
              <a:t>Examples</a:t>
            </a:r>
            <a:endParaRPr lang="en-US" sz="2400" dirty="0">
              <a:solidFill>
                <a:schemeClr val="tx2"/>
              </a:solidFill>
            </a:endParaRPr>
          </a:p>
          <a:p>
            <a:pPr>
              <a:lnSpc>
                <a:spcPct val="100000"/>
              </a:lnSpc>
              <a:spcAft>
                <a:spcPts val="1200"/>
              </a:spcAft>
              <a:buFont typeface="Arial" panose="020B0604020202020204" pitchFamily="34" charset="0"/>
              <a:buChar char="•"/>
            </a:pPr>
            <a:r>
              <a:rPr lang="en-US" sz="1800" dirty="0">
                <a:solidFill>
                  <a:schemeClr val="tx1"/>
                </a:solidFill>
              </a:rPr>
              <a:t>Enable syndication by registering with Azure: </a:t>
            </a:r>
            <a:br>
              <a:rPr lang="en-US" sz="1800" dirty="0">
                <a:solidFill>
                  <a:schemeClr val="tx1"/>
                </a:solidFill>
              </a:rPr>
            </a:br>
            <a:r>
              <a:rPr lang="en-US" sz="1800" dirty="0">
                <a:solidFill>
                  <a:schemeClr val="tx1"/>
                </a:solidFill>
                <a:hlinkClick r:id="rId4"/>
              </a:rPr>
              <a:t>https://github.com/Azure/AzureStack-Tools/blob/master/Connect</a:t>
            </a:r>
            <a:r>
              <a:rPr lang="en-US" sz="1800" dirty="0">
                <a:solidFill>
                  <a:schemeClr val="tx1"/>
                </a:solidFill>
              </a:rPr>
              <a:t> </a:t>
            </a:r>
          </a:p>
          <a:p>
            <a:pPr>
              <a:lnSpc>
                <a:spcPct val="100000"/>
              </a:lnSpc>
              <a:spcAft>
                <a:spcPts val="1200"/>
              </a:spcAft>
              <a:buFont typeface="Arial" panose="020B0604020202020204" pitchFamily="34" charset="0"/>
              <a:buChar char="•"/>
            </a:pPr>
            <a:r>
              <a:rPr lang="en-US" sz="1800" dirty="0">
                <a:solidFill>
                  <a:schemeClr val="tx1"/>
                </a:solidFill>
              </a:rPr>
              <a:t>Add VM images to the gallery:  </a:t>
            </a:r>
            <a:br>
              <a:rPr lang="en-US" sz="1800" dirty="0">
                <a:solidFill>
                  <a:schemeClr val="tx1"/>
                </a:solidFill>
              </a:rPr>
            </a:br>
            <a:r>
              <a:rPr lang="en-US" sz="1800" dirty="0">
                <a:solidFill>
                  <a:schemeClr val="tx1"/>
                </a:solidFill>
                <a:hlinkClick r:id="rId5"/>
              </a:rPr>
              <a:t>https://github.com/Azure/AzureStack-Tools/blob/master/ComputeAdmin</a:t>
            </a:r>
            <a:endParaRPr lang="en-US" sz="1800" dirty="0">
              <a:solidFill>
                <a:schemeClr val="tx1"/>
              </a:solidFill>
            </a:endParaRPr>
          </a:p>
          <a:p>
            <a:pPr>
              <a:lnSpc>
                <a:spcPct val="100000"/>
              </a:lnSpc>
              <a:spcAft>
                <a:spcPts val="1200"/>
              </a:spcAft>
              <a:buFont typeface="Arial" panose="020B0604020202020204" pitchFamily="34" charset="0"/>
              <a:buChar char="•"/>
            </a:pPr>
            <a:r>
              <a:rPr lang="en-US" sz="1800" dirty="0">
                <a:solidFill>
                  <a:schemeClr val="tx1"/>
                </a:solidFill>
              </a:rPr>
              <a:t>Create and manage identity: </a:t>
            </a:r>
            <a:br>
              <a:rPr lang="en-US" sz="1800" dirty="0">
                <a:solidFill>
                  <a:schemeClr val="tx1"/>
                </a:solidFill>
              </a:rPr>
            </a:br>
            <a:r>
              <a:rPr lang="en-US" sz="1800" dirty="0">
                <a:solidFill>
                  <a:schemeClr val="tx1"/>
                </a:solidFill>
                <a:hlinkClick r:id="rId6"/>
              </a:rPr>
              <a:t>https://github.com/Azure/AzureStack-Tools/blob/master/Identity</a:t>
            </a:r>
            <a:r>
              <a:rPr lang="en-US" sz="1800" dirty="0">
                <a:solidFill>
                  <a:schemeClr val="tx1"/>
                </a:solidFill>
              </a:rPr>
              <a:t> </a:t>
            </a:r>
          </a:p>
        </p:txBody>
      </p:sp>
    </p:spTree>
    <p:extLst>
      <p:ext uri="{BB962C8B-B14F-4D97-AF65-F5344CB8AC3E}">
        <p14:creationId xmlns:p14="http://schemas.microsoft.com/office/powerpoint/2010/main" val="782126158"/>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4580206-5AC0-4672-AB01-40E25DF0BEC4}"/>
              </a:ext>
            </a:extLst>
          </p:cNvPr>
          <p:cNvSpPr>
            <a:spLocks noGrp="1"/>
          </p:cNvSpPr>
          <p:nvPr>
            <p:ph type="body" sz="quarter" idx="10"/>
          </p:nvPr>
        </p:nvSpPr>
        <p:spPr>
          <a:xfrm>
            <a:off x="446087" y="1142881"/>
            <a:ext cx="11567160" cy="5060809"/>
          </a:xfrm>
        </p:spPr>
        <p:txBody>
          <a:bodyPr/>
          <a:lstStyle/>
          <a:p>
            <a:pPr>
              <a:lnSpc>
                <a:spcPct val="110000"/>
              </a:lnSpc>
            </a:pPr>
            <a:r>
              <a:rPr lang="en-US" sz="2400" dirty="0"/>
              <a:t>OEMs responsible for agentless HW device monitoring</a:t>
            </a:r>
          </a:p>
          <a:p>
            <a:pPr>
              <a:lnSpc>
                <a:spcPct val="110000"/>
              </a:lnSpc>
            </a:pPr>
            <a:r>
              <a:rPr lang="en-US" sz="2400" dirty="0"/>
              <a:t>Vendor-specific solutions</a:t>
            </a:r>
          </a:p>
          <a:p>
            <a:pPr>
              <a:lnSpc>
                <a:spcPct val="110000"/>
              </a:lnSpc>
            </a:pPr>
            <a:r>
              <a:rPr lang="en-US" sz="2400" dirty="0"/>
              <a:t>Deployed on the Hardware Lifecycle Host (HLH)*</a:t>
            </a:r>
          </a:p>
          <a:p>
            <a:pPr>
              <a:lnSpc>
                <a:spcPct val="110000"/>
              </a:lnSpc>
            </a:pPr>
            <a:r>
              <a:rPr lang="en-US" sz="2400" dirty="0"/>
              <a:t>“Call home“ option to order spare parts </a:t>
            </a:r>
          </a:p>
          <a:p>
            <a:pPr>
              <a:lnSpc>
                <a:spcPct val="110000"/>
              </a:lnSpc>
            </a:pPr>
            <a:endParaRPr lang="en-US" sz="2400" dirty="0"/>
          </a:p>
          <a:p>
            <a:pPr>
              <a:lnSpc>
                <a:spcPct val="110000"/>
              </a:lnSpc>
            </a:pPr>
            <a:endParaRPr lang="en-US" sz="2400" dirty="0"/>
          </a:p>
          <a:p>
            <a:pPr>
              <a:lnSpc>
                <a:spcPct val="110000"/>
              </a:lnSpc>
            </a:pPr>
            <a:endParaRPr lang="en-US" sz="2400" dirty="0"/>
          </a:p>
          <a:p>
            <a:pPr>
              <a:lnSpc>
                <a:spcPct val="110000"/>
              </a:lnSpc>
            </a:pPr>
            <a:endParaRPr lang="en-US" sz="2400"/>
          </a:p>
          <a:p>
            <a:pPr marL="0" indent="0">
              <a:lnSpc>
                <a:spcPct val="110000"/>
              </a:lnSpc>
              <a:buNone/>
            </a:pPr>
            <a:r>
              <a:rPr lang="en-US" sz="2400"/>
              <a:t>* Cisco will not have the traditional HLH</a:t>
            </a:r>
          </a:p>
        </p:txBody>
      </p:sp>
      <p:sp>
        <p:nvSpPr>
          <p:cNvPr id="3" name="Title 2">
            <a:extLst>
              <a:ext uri="{FF2B5EF4-FFF2-40B4-BE49-F238E27FC236}">
                <a16:creationId xmlns:a16="http://schemas.microsoft.com/office/drawing/2014/main" id="{E5049ACB-EC3A-4915-AD8D-2BC59AD3A0B0}"/>
              </a:ext>
            </a:extLst>
          </p:cNvPr>
          <p:cNvSpPr>
            <a:spLocks noGrp="1"/>
          </p:cNvSpPr>
          <p:nvPr>
            <p:ph type="title"/>
          </p:nvPr>
        </p:nvSpPr>
        <p:spPr/>
        <p:txBody>
          <a:bodyPr/>
          <a:lstStyle/>
          <a:p>
            <a:r>
              <a:rPr lang="de-DE" dirty="0">
                <a:solidFill>
                  <a:schemeClr val="tx1"/>
                </a:solidFill>
              </a:rPr>
              <a:t>Integration with monitoring solutions</a:t>
            </a:r>
            <a:endParaRPr lang="en-US" dirty="0">
              <a:solidFill>
                <a:schemeClr val="tx1"/>
              </a:solidFill>
            </a:endParaRPr>
          </a:p>
        </p:txBody>
      </p:sp>
    </p:spTree>
    <p:extLst>
      <p:ext uri="{BB962C8B-B14F-4D97-AF65-F5344CB8AC3E}">
        <p14:creationId xmlns:p14="http://schemas.microsoft.com/office/powerpoint/2010/main" val="109631748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4580206-5AC0-4672-AB01-40E25DF0BEC4}"/>
              </a:ext>
            </a:extLst>
          </p:cNvPr>
          <p:cNvSpPr>
            <a:spLocks noGrp="1"/>
          </p:cNvSpPr>
          <p:nvPr>
            <p:ph type="body" sz="quarter" idx="10"/>
          </p:nvPr>
        </p:nvSpPr>
        <p:spPr>
          <a:xfrm>
            <a:off x="446087" y="1142881"/>
            <a:ext cx="11567160" cy="1415900"/>
          </a:xfrm>
        </p:spPr>
        <p:txBody>
          <a:bodyPr/>
          <a:lstStyle/>
          <a:p>
            <a:pPr>
              <a:lnSpc>
                <a:spcPct val="110000"/>
              </a:lnSpc>
            </a:pPr>
            <a:r>
              <a:rPr lang="en-US" sz="2400" dirty="0"/>
              <a:t>Enable IT Service Management by adopting existing pipes/processes</a:t>
            </a:r>
          </a:p>
          <a:p>
            <a:pPr lvl="1">
              <a:lnSpc>
                <a:spcPct val="110000"/>
              </a:lnSpc>
            </a:pPr>
            <a:r>
              <a:rPr lang="en-US" sz="2000" dirty="0"/>
              <a:t>Monitor with existing datacenter monitoring tooling</a:t>
            </a:r>
          </a:p>
          <a:p>
            <a:pPr lvl="1">
              <a:lnSpc>
                <a:spcPct val="110000"/>
              </a:lnSpc>
            </a:pPr>
            <a:r>
              <a:rPr lang="en-US" sz="2000" dirty="0"/>
              <a:t>Use existing connections from Monitoring to Ticketing, and others</a:t>
            </a:r>
            <a:endParaRPr lang="en-US" sz="2400" dirty="0"/>
          </a:p>
        </p:txBody>
      </p:sp>
      <p:sp>
        <p:nvSpPr>
          <p:cNvPr id="3" name="Title 2">
            <a:extLst>
              <a:ext uri="{FF2B5EF4-FFF2-40B4-BE49-F238E27FC236}">
                <a16:creationId xmlns:a16="http://schemas.microsoft.com/office/drawing/2014/main" id="{E5049ACB-EC3A-4915-AD8D-2BC59AD3A0B0}"/>
              </a:ext>
            </a:extLst>
          </p:cNvPr>
          <p:cNvSpPr>
            <a:spLocks noGrp="1"/>
          </p:cNvSpPr>
          <p:nvPr>
            <p:ph type="title"/>
          </p:nvPr>
        </p:nvSpPr>
        <p:spPr/>
        <p:txBody>
          <a:bodyPr/>
          <a:lstStyle/>
          <a:p>
            <a:r>
              <a:rPr lang="de-DE" dirty="0">
                <a:solidFill>
                  <a:schemeClr val="tx1"/>
                </a:solidFill>
              </a:rPr>
              <a:t>ITSM integration</a:t>
            </a:r>
            <a:endParaRPr lang="en-US" dirty="0">
              <a:solidFill>
                <a:schemeClr val="tx1"/>
              </a:solidFill>
            </a:endParaRPr>
          </a:p>
        </p:txBody>
      </p:sp>
      <p:sp>
        <p:nvSpPr>
          <p:cNvPr id="4" name="Rectangle: Rounded Corners 3">
            <a:extLst>
              <a:ext uri="{FF2B5EF4-FFF2-40B4-BE49-F238E27FC236}">
                <a16:creationId xmlns:a16="http://schemas.microsoft.com/office/drawing/2014/main" id="{36A51800-863D-4C41-8BAB-85A78EAB00F8}"/>
              </a:ext>
            </a:extLst>
          </p:cNvPr>
          <p:cNvSpPr/>
          <p:nvPr/>
        </p:nvSpPr>
        <p:spPr bwMode="auto">
          <a:xfrm>
            <a:off x="1293278" y="2735096"/>
            <a:ext cx="9277186" cy="1420874"/>
          </a:xfrm>
          <a:prstGeom prst="roundRect">
            <a:avLst/>
          </a:prstGeom>
          <a:solidFill>
            <a:srgbClr val="D83B01">
              <a:lumMod val="40000"/>
              <a:lumOff val="60000"/>
              <a:alpha val="43000"/>
            </a:srgbClr>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5" name="Rectangle 4">
            <a:extLst>
              <a:ext uri="{FF2B5EF4-FFF2-40B4-BE49-F238E27FC236}">
                <a16:creationId xmlns:a16="http://schemas.microsoft.com/office/drawing/2014/main" id="{1511127D-D623-4FFB-8AA4-BAB8CCBB42D7}"/>
              </a:ext>
            </a:extLst>
          </p:cNvPr>
          <p:cNvSpPr/>
          <p:nvPr/>
        </p:nvSpPr>
        <p:spPr bwMode="auto">
          <a:xfrm>
            <a:off x="1442910" y="3019271"/>
            <a:ext cx="2768193" cy="852524"/>
          </a:xfrm>
          <a:prstGeom prst="rect">
            <a:avLst/>
          </a:prstGeom>
          <a:solidFill>
            <a:srgbClr val="FF8C00"/>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rPr>
              <a:t>Azure Stack Hub Software*</a:t>
            </a:r>
          </a:p>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rPr>
              <a:t>*including Storage</a:t>
            </a:r>
          </a:p>
        </p:txBody>
      </p:sp>
      <p:sp>
        <p:nvSpPr>
          <p:cNvPr id="6" name="Rectangle 5">
            <a:extLst>
              <a:ext uri="{FF2B5EF4-FFF2-40B4-BE49-F238E27FC236}">
                <a16:creationId xmlns:a16="http://schemas.microsoft.com/office/drawing/2014/main" id="{F18B1F23-9C0C-4F6E-9BD0-3A8C941655D2}"/>
              </a:ext>
            </a:extLst>
          </p:cNvPr>
          <p:cNvSpPr/>
          <p:nvPr/>
        </p:nvSpPr>
        <p:spPr bwMode="auto">
          <a:xfrm>
            <a:off x="4510367" y="3019271"/>
            <a:ext cx="2768193" cy="852524"/>
          </a:xfrm>
          <a:prstGeom prst="rect">
            <a:avLst/>
          </a:prstGeom>
          <a:solidFill>
            <a:srgbClr val="FF8C00"/>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rPr>
              <a:t>Physical Server</a:t>
            </a:r>
          </a:p>
        </p:txBody>
      </p:sp>
      <p:sp>
        <p:nvSpPr>
          <p:cNvPr id="7" name="Rectangle 6">
            <a:extLst>
              <a:ext uri="{FF2B5EF4-FFF2-40B4-BE49-F238E27FC236}">
                <a16:creationId xmlns:a16="http://schemas.microsoft.com/office/drawing/2014/main" id="{F23BED6D-82FF-46F6-A68C-51EC9B96D0F2}"/>
              </a:ext>
            </a:extLst>
          </p:cNvPr>
          <p:cNvSpPr/>
          <p:nvPr/>
        </p:nvSpPr>
        <p:spPr bwMode="auto">
          <a:xfrm>
            <a:off x="7620612" y="3019271"/>
            <a:ext cx="2768193" cy="852524"/>
          </a:xfrm>
          <a:prstGeom prst="rect">
            <a:avLst/>
          </a:prstGeom>
          <a:solidFill>
            <a:srgbClr val="FF8C00"/>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rPr>
              <a:t>Network Devices</a:t>
            </a:r>
          </a:p>
        </p:txBody>
      </p:sp>
      <p:sp>
        <p:nvSpPr>
          <p:cNvPr id="8" name="Rectangle 7">
            <a:extLst>
              <a:ext uri="{FF2B5EF4-FFF2-40B4-BE49-F238E27FC236}">
                <a16:creationId xmlns:a16="http://schemas.microsoft.com/office/drawing/2014/main" id="{53F99591-0D67-4CF9-B53A-F6DB1B1DE898}"/>
              </a:ext>
            </a:extLst>
          </p:cNvPr>
          <p:cNvSpPr/>
          <p:nvPr/>
        </p:nvSpPr>
        <p:spPr bwMode="auto">
          <a:xfrm>
            <a:off x="1442910" y="4724319"/>
            <a:ext cx="2936529" cy="781481"/>
          </a:xfrm>
          <a:prstGeom prst="rect">
            <a:avLst/>
          </a:prstGeom>
          <a:solidFill>
            <a:srgbClr val="00B050"/>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rPr>
              <a:t>Monitoring Solution</a:t>
            </a:r>
          </a:p>
        </p:txBody>
      </p:sp>
      <p:sp>
        <p:nvSpPr>
          <p:cNvPr id="9" name="Rectangle 8">
            <a:extLst>
              <a:ext uri="{FF2B5EF4-FFF2-40B4-BE49-F238E27FC236}">
                <a16:creationId xmlns:a16="http://schemas.microsoft.com/office/drawing/2014/main" id="{4F9D416C-8C54-41CA-A4A0-4F88BBEC027F}"/>
              </a:ext>
            </a:extLst>
          </p:cNvPr>
          <p:cNvSpPr/>
          <p:nvPr/>
        </p:nvSpPr>
        <p:spPr bwMode="auto">
          <a:xfrm>
            <a:off x="1442910" y="5957365"/>
            <a:ext cx="8945894" cy="390740"/>
          </a:xfrm>
          <a:prstGeom prst="rect">
            <a:avLst/>
          </a:prstGeom>
          <a:solidFill>
            <a:srgbClr val="00B050"/>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rPr>
              <a:t>Ticketing, CMDB…</a:t>
            </a:r>
          </a:p>
        </p:txBody>
      </p:sp>
      <p:sp>
        <p:nvSpPr>
          <p:cNvPr id="10" name="TextBox 9">
            <a:extLst>
              <a:ext uri="{FF2B5EF4-FFF2-40B4-BE49-F238E27FC236}">
                <a16:creationId xmlns:a16="http://schemas.microsoft.com/office/drawing/2014/main" id="{9B63D6EA-EC74-4576-BC15-2F0938141C97}"/>
              </a:ext>
            </a:extLst>
          </p:cNvPr>
          <p:cNvSpPr txBox="1"/>
          <p:nvPr/>
        </p:nvSpPr>
        <p:spPr>
          <a:xfrm>
            <a:off x="4921855" y="2650016"/>
            <a:ext cx="1945216" cy="456251"/>
          </a:xfrm>
          <a:prstGeom prst="rect">
            <a:avLst/>
          </a:prstGeom>
          <a:noFill/>
        </p:spPr>
        <p:txBody>
          <a:bodyPr wrap="square" lIns="182880" tIns="146304" rIns="182880" bIns="146304" rtlCol="0">
            <a:spAutoFit/>
          </a:bodyPr>
          <a:lstStyle/>
          <a:p>
            <a:pPr algn="ctr">
              <a:lnSpc>
                <a:spcPct val="90000"/>
              </a:lnSpc>
              <a:spcAft>
                <a:spcPts val="600"/>
              </a:spcAft>
            </a:pPr>
            <a:r>
              <a:rPr lang="en-US" sz="1400">
                <a:gradFill>
                  <a:gsLst>
                    <a:gs pos="2917">
                      <a:srgbClr val="353535"/>
                    </a:gs>
                    <a:gs pos="30000">
                      <a:srgbClr val="353535"/>
                    </a:gs>
                  </a:gsLst>
                  <a:lin ang="5400000" scaled="0"/>
                </a:gradFill>
                <a:latin typeface="Segoe UI Semilight"/>
              </a:rPr>
              <a:t>Integrated System</a:t>
            </a:r>
          </a:p>
        </p:txBody>
      </p:sp>
      <p:cxnSp>
        <p:nvCxnSpPr>
          <p:cNvPr id="11" name="Straight Arrow Connector 10">
            <a:extLst>
              <a:ext uri="{FF2B5EF4-FFF2-40B4-BE49-F238E27FC236}">
                <a16:creationId xmlns:a16="http://schemas.microsoft.com/office/drawing/2014/main" id="{4FE22CA1-E307-4973-9F8C-666BF9CBE7E8}"/>
              </a:ext>
            </a:extLst>
          </p:cNvPr>
          <p:cNvCxnSpPr/>
          <p:nvPr/>
        </p:nvCxnSpPr>
        <p:spPr>
          <a:xfrm>
            <a:off x="2827006" y="3874145"/>
            <a:ext cx="0" cy="852524"/>
          </a:xfrm>
          <a:prstGeom prst="straightConnector1">
            <a:avLst/>
          </a:prstGeom>
          <a:noFill/>
          <a:ln w="38100" cap="flat" cmpd="sng" algn="ctr">
            <a:solidFill>
              <a:srgbClr val="353535"/>
            </a:solidFill>
            <a:prstDash val="solid"/>
            <a:headEnd type="none"/>
            <a:tailEnd type="triangle"/>
          </a:ln>
          <a:effectLst/>
        </p:spPr>
      </p:cxnSp>
      <p:cxnSp>
        <p:nvCxnSpPr>
          <p:cNvPr id="12" name="Straight Arrow Connector 11">
            <a:extLst>
              <a:ext uri="{FF2B5EF4-FFF2-40B4-BE49-F238E27FC236}">
                <a16:creationId xmlns:a16="http://schemas.microsoft.com/office/drawing/2014/main" id="{0E07DF20-FF45-45A0-A853-5FE5801718CC}"/>
              </a:ext>
            </a:extLst>
          </p:cNvPr>
          <p:cNvCxnSpPr/>
          <p:nvPr/>
        </p:nvCxnSpPr>
        <p:spPr>
          <a:xfrm>
            <a:off x="5931871" y="3871795"/>
            <a:ext cx="0" cy="852524"/>
          </a:xfrm>
          <a:prstGeom prst="straightConnector1">
            <a:avLst/>
          </a:prstGeom>
          <a:noFill/>
          <a:ln w="38100" cap="flat" cmpd="sng" algn="ctr">
            <a:solidFill>
              <a:srgbClr val="353535"/>
            </a:solidFill>
            <a:prstDash val="solid"/>
            <a:headEnd type="none"/>
            <a:tailEnd type="triangle"/>
          </a:ln>
          <a:effectLst/>
        </p:spPr>
      </p:cxnSp>
      <p:cxnSp>
        <p:nvCxnSpPr>
          <p:cNvPr id="13" name="Straight Arrow Connector 12">
            <a:extLst>
              <a:ext uri="{FF2B5EF4-FFF2-40B4-BE49-F238E27FC236}">
                <a16:creationId xmlns:a16="http://schemas.microsoft.com/office/drawing/2014/main" id="{2DAA3596-223C-47BF-8B55-7C4B5696263D}"/>
              </a:ext>
            </a:extLst>
          </p:cNvPr>
          <p:cNvCxnSpPr/>
          <p:nvPr/>
        </p:nvCxnSpPr>
        <p:spPr>
          <a:xfrm>
            <a:off x="8999328" y="3871795"/>
            <a:ext cx="0" cy="852524"/>
          </a:xfrm>
          <a:prstGeom prst="straightConnector1">
            <a:avLst/>
          </a:prstGeom>
          <a:noFill/>
          <a:ln w="38100" cap="flat" cmpd="sng" algn="ctr">
            <a:solidFill>
              <a:srgbClr val="353535"/>
            </a:solidFill>
            <a:prstDash val="solid"/>
            <a:headEnd type="none"/>
            <a:tailEnd type="triangle"/>
          </a:ln>
          <a:effectLst/>
        </p:spPr>
      </p:cxnSp>
      <p:sp>
        <p:nvSpPr>
          <p:cNvPr id="14" name="TextBox 13">
            <a:extLst>
              <a:ext uri="{FF2B5EF4-FFF2-40B4-BE49-F238E27FC236}">
                <a16:creationId xmlns:a16="http://schemas.microsoft.com/office/drawing/2014/main" id="{9577F1DA-65DD-4B29-B1A4-16B4BDA2A0A4}"/>
              </a:ext>
            </a:extLst>
          </p:cNvPr>
          <p:cNvSpPr txBox="1"/>
          <p:nvPr/>
        </p:nvSpPr>
        <p:spPr>
          <a:xfrm>
            <a:off x="2765013" y="4151337"/>
            <a:ext cx="1197056" cy="507902"/>
          </a:xfrm>
          <a:prstGeom prst="rect">
            <a:avLst/>
          </a:prstGeom>
          <a:noFill/>
        </p:spPr>
        <p:txBody>
          <a:bodyPr wrap="square" lIns="182880" tIns="146304" rIns="182880" bIns="146304" rtlCol="0">
            <a:spAutoFit/>
          </a:bodyPr>
          <a:lstStyle/>
          <a:p>
            <a:pPr>
              <a:lnSpc>
                <a:spcPct val="90000"/>
              </a:lnSpc>
              <a:spcAft>
                <a:spcPts val="600"/>
              </a:spcAft>
            </a:pPr>
            <a:r>
              <a:rPr lang="en-US">
                <a:gradFill>
                  <a:gsLst>
                    <a:gs pos="2917">
                      <a:srgbClr val="353535"/>
                    </a:gs>
                    <a:gs pos="30000">
                      <a:srgbClr val="353535"/>
                    </a:gs>
                  </a:gsLst>
                  <a:lin ang="5400000" scaled="0"/>
                </a:gradFill>
                <a:latin typeface="Segoe UI Semilight"/>
              </a:rPr>
              <a:t>Rest API</a:t>
            </a:r>
          </a:p>
        </p:txBody>
      </p:sp>
      <p:sp>
        <p:nvSpPr>
          <p:cNvPr id="15" name="TextBox 14">
            <a:extLst>
              <a:ext uri="{FF2B5EF4-FFF2-40B4-BE49-F238E27FC236}">
                <a16:creationId xmlns:a16="http://schemas.microsoft.com/office/drawing/2014/main" id="{46C4842A-1345-4C13-9211-277B43FBCEEF}"/>
              </a:ext>
            </a:extLst>
          </p:cNvPr>
          <p:cNvSpPr txBox="1"/>
          <p:nvPr/>
        </p:nvSpPr>
        <p:spPr>
          <a:xfrm>
            <a:off x="5843731" y="4153725"/>
            <a:ext cx="1197056" cy="507902"/>
          </a:xfrm>
          <a:prstGeom prst="rect">
            <a:avLst/>
          </a:prstGeom>
          <a:noFill/>
        </p:spPr>
        <p:txBody>
          <a:bodyPr wrap="square" lIns="182880" tIns="146304" rIns="182880" bIns="146304" rtlCol="0">
            <a:spAutoFit/>
          </a:bodyPr>
          <a:lstStyle/>
          <a:p>
            <a:pPr>
              <a:lnSpc>
                <a:spcPct val="90000"/>
              </a:lnSpc>
              <a:spcAft>
                <a:spcPts val="600"/>
              </a:spcAft>
            </a:pPr>
            <a:r>
              <a:rPr lang="en-US">
                <a:gradFill>
                  <a:gsLst>
                    <a:gs pos="2917">
                      <a:srgbClr val="353535"/>
                    </a:gs>
                    <a:gs pos="30000">
                      <a:srgbClr val="353535"/>
                    </a:gs>
                  </a:gsLst>
                  <a:lin ang="5400000" scaled="0"/>
                </a:gradFill>
                <a:latin typeface="Segoe UI Semilight"/>
              </a:rPr>
              <a:t>IPMI</a:t>
            </a:r>
          </a:p>
        </p:txBody>
      </p:sp>
      <p:sp>
        <p:nvSpPr>
          <p:cNvPr id="16" name="TextBox 15">
            <a:extLst>
              <a:ext uri="{FF2B5EF4-FFF2-40B4-BE49-F238E27FC236}">
                <a16:creationId xmlns:a16="http://schemas.microsoft.com/office/drawing/2014/main" id="{892D5F81-765F-4D12-8ACF-849CE3E5D771}"/>
              </a:ext>
            </a:extLst>
          </p:cNvPr>
          <p:cNvSpPr txBox="1"/>
          <p:nvPr/>
        </p:nvSpPr>
        <p:spPr>
          <a:xfrm>
            <a:off x="8917774" y="4151338"/>
            <a:ext cx="1197056" cy="507902"/>
          </a:xfrm>
          <a:prstGeom prst="rect">
            <a:avLst/>
          </a:prstGeom>
          <a:noFill/>
        </p:spPr>
        <p:txBody>
          <a:bodyPr wrap="square" lIns="182880" tIns="146304" rIns="182880" bIns="146304" rtlCol="0">
            <a:spAutoFit/>
          </a:bodyPr>
          <a:lstStyle/>
          <a:p>
            <a:pPr>
              <a:lnSpc>
                <a:spcPct val="90000"/>
              </a:lnSpc>
              <a:spcAft>
                <a:spcPts val="600"/>
              </a:spcAft>
            </a:pPr>
            <a:r>
              <a:rPr lang="en-US">
                <a:gradFill>
                  <a:gsLst>
                    <a:gs pos="2917">
                      <a:srgbClr val="353535"/>
                    </a:gs>
                    <a:gs pos="30000">
                      <a:srgbClr val="353535"/>
                    </a:gs>
                  </a:gsLst>
                  <a:lin ang="5400000" scaled="0"/>
                </a:gradFill>
                <a:latin typeface="Segoe UI Semilight"/>
              </a:rPr>
              <a:t>SNMP</a:t>
            </a:r>
          </a:p>
        </p:txBody>
      </p:sp>
      <p:cxnSp>
        <p:nvCxnSpPr>
          <p:cNvPr id="17" name="Straight Arrow Connector 16">
            <a:extLst>
              <a:ext uri="{FF2B5EF4-FFF2-40B4-BE49-F238E27FC236}">
                <a16:creationId xmlns:a16="http://schemas.microsoft.com/office/drawing/2014/main" id="{9D615228-8515-4DE4-BF3A-07140B65CB8C}"/>
              </a:ext>
            </a:extLst>
          </p:cNvPr>
          <p:cNvCxnSpPr>
            <a:stCxn id="8" idx="2"/>
          </p:cNvCxnSpPr>
          <p:nvPr/>
        </p:nvCxnSpPr>
        <p:spPr>
          <a:xfrm flipH="1">
            <a:off x="2845711" y="5505800"/>
            <a:ext cx="65463" cy="425141"/>
          </a:xfrm>
          <a:prstGeom prst="straightConnector1">
            <a:avLst/>
          </a:prstGeom>
          <a:noFill/>
          <a:ln w="38100" cap="flat" cmpd="sng" algn="ctr">
            <a:solidFill>
              <a:srgbClr val="353535"/>
            </a:solidFill>
            <a:prstDash val="solid"/>
            <a:headEnd type="none"/>
            <a:tailEnd type="triangle"/>
          </a:ln>
          <a:effectLst/>
        </p:spPr>
      </p:cxnSp>
      <p:sp>
        <p:nvSpPr>
          <p:cNvPr id="18" name="Rectangle 17">
            <a:extLst>
              <a:ext uri="{FF2B5EF4-FFF2-40B4-BE49-F238E27FC236}">
                <a16:creationId xmlns:a16="http://schemas.microsoft.com/office/drawing/2014/main" id="{488B4987-8E40-4269-950B-B76F27B3BAF8}"/>
              </a:ext>
            </a:extLst>
          </p:cNvPr>
          <p:cNvSpPr/>
          <p:nvPr/>
        </p:nvSpPr>
        <p:spPr bwMode="auto">
          <a:xfrm>
            <a:off x="4510368" y="4726599"/>
            <a:ext cx="5878438" cy="781481"/>
          </a:xfrm>
          <a:prstGeom prst="rect">
            <a:avLst/>
          </a:prstGeom>
          <a:solidFill>
            <a:srgbClr val="FF8C00"/>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rPr>
              <a:t>Hardware Lifecycle Host</a:t>
            </a:r>
          </a:p>
        </p:txBody>
      </p:sp>
      <p:sp>
        <p:nvSpPr>
          <p:cNvPr id="19" name="TextBox 18">
            <a:extLst>
              <a:ext uri="{FF2B5EF4-FFF2-40B4-BE49-F238E27FC236}">
                <a16:creationId xmlns:a16="http://schemas.microsoft.com/office/drawing/2014/main" id="{57D3B5A6-3164-45EF-B11A-16C44F6DD447}"/>
              </a:ext>
            </a:extLst>
          </p:cNvPr>
          <p:cNvSpPr txBox="1"/>
          <p:nvPr/>
        </p:nvSpPr>
        <p:spPr>
          <a:xfrm>
            <a:off x="5508420" y="3495917"/>
            <a:ext cx="1197056" cy="507902"/>
          </a:xfrm>
          <a:prstGeom prst="rect">
            <a:avLst/>
          </a:prstGeom>
          <a:noFill/>
        </p:spPr>
        <p:txBody>
          <a:bodyPr wrap="square" lIns="182880" tIns="146304" rIns="182880" bIns="146304" rtlCol="0">
            <a:spAutoFit/>
          </a:bodyPr>
          <a:lstStyle/>
          <a:p>
            <a:pPr>
              <a:lnSpc>
                <a:spcPct val="90000"/>
              </a:lnSpc>
              <a:spcAft>
                <a:spcPts val="600"/>
              </a:spcAft>
            </a:pPr>
            <a:r>
              <a:rPr lang="en-US">
                <a:solidFill>
                  <a:srgbClr val="FFFFFF"/>
                </a:solidFill>
                <a:latin typeface="Segoe UI Semilight"/>
              </a:rPr>
              <a:t>BMC</a:t>
            </a:r>
          </a:p>
        </p:txBody>
      </p:sp>
      <p:cxnSp>
        <p:nvCxnSpPr>
          <p:cNvPr id="20" name="Straight Arrow Connector 19">
            <a:extLst>
              <a:ext uri="{FF2B5EF4-FFF2-40B4-BE49-F238E27FC236}">
                <a16:creationId xmlns:a16="http://schemas.microsoft.com/office/drawing/2014/main" id="{86E9F935-A091-4DFB-9EAB-D0CCBEC6B058}"/>
              </a:ext>
            </a:extLst>
          </p:cNvPr>
          <p:cNvCxnSpPr>
            <a:cxnSpLocks/>
          </p:cNvCxnSpPr>
          <p:nvPr/>
        </p:nvCxnSpPr>
        <p:spPr>
          <a:xfrm flipH="1">
            <a:off x="7444147" y="5520788"/>
            <a:ext cx="1" cy="425141"/>
          </a:xfrm>
          <a:prstGeom prst="straightConnector1">
            <a:avLst/>
          </a:prstGeom>
          <a:noFill/>
          <a:ln w="38100" cap="flat" cmpd="sng" algn="ctr">
            <a:solidFill>
              <a:srgbClr val="353535"/>
            </a:solidFill>
            <a:prstDash val="solid"/>
            <a:headEnd type="none"/>
            <a:tailEnd type="triangle"/>
          </a:ln>
          <a:effectLst/>
        </p:spPr>
      </p:cxnSp>
      <p:cxnSp>
        <p:nvCxnSpPr>
          <p:cNvPr id="21" name="Straight Arrow Connector 20">
            <a:extLst>
              <a:ext uri="{FF2B5EF4-FFF2-40B4-BE49-F238E27FC236}">
                <a16:creationId xmlns:a16="http://schemas.microsoft.com/office/drawing/2014/main" id="{082C88BA-9330-435D-82A6-7062E8DCCAAB}"/>
              </a:ext>
            </a:extLst>
          </p:cNvPr>
          <p:cNvCxnSpPr/>
          <p:nvPr/>
        </p:nvCxnSpPr>
        <p:spPr>
          <a:xfrm flipH="1">
            <a:off x="3662805" y="3871795"/>
            <a:ext cx="2256369" cy="801268"/>
          </a:xfrm>
          <a:prstGeom prst="straightConnector1">
            <a:avLst/>
          </a:prstGeom>
          <a:noFill/>
          <a:ln w="38100" cap="flat" cmpd="sng" algn="ctr">
            <a:solidFill>
              <a:srgbClr val="00B050"/>
            </a:solidFill>
            <a:prstDash val="solid"/>
            <a:headEnd type="none"/>
            <a:tailEnd type="triangle"/>
          </a:ln>
          <a:effectLst/>
        </p:spPr>
      </p:cxnSp>
      <p:cxnSp>
        <p:nvCxnSpPr>
          <p:cNvPr id="22" name="Straight Arrow Connector 21">
            <a:extLst>
              <a:ext uri="{FF2B5EF4-FFF2-40B4-BE49-F238E27FC236}">
                <a16:creationId xmlns:a16="http://schemas.microsoft.com/office/drawing/2014/main" id="{5DADAEB4-02C1-43BC-BB55-B4A053D34B62}"/>
              </a:ext>
            </a:extLst>
          </p:cNvPr>
          <p:cNvCxnSpPr/>
          <p:nvPr/>
        </p:nvCxnSpPr>
        <p:spPr>
          <a:xfrm flipH="1">
            <a:off x="4124325" y="3873570"/>
            <a:ext cx="4887016" cy="782463"/>
          </a:xfrm>
          <a:prstGeom prst="straightConnector1">
            <a:avLst/>
          </a:prstGeom>
          <a:noFill/>
          <a:ln w="38100" cap="flat" cmpd="sng" algn="ctr">
            <a:solidFill>
              <a:srgbClr val="00B050"/>
            </a:solidFill>
            <a:prstDash val="solid"/>
            <a:headEnd type="none"/>
            <a:tailEnd type="triangle"/>
          </a:ln>
          <a:effectLst/>
        </p:spPr>
      </p:cxnSp>
      <p:cxnSp>
        <p:nvCxnSpPr>
          <p:cNvPr id="23" name="Straight Arrow Connector 22">
            <a:extLst>
              <a:ext uri="{FF2B5EF4-FFF2-40B4-BE49-F238E27FC236}">
                <a16:creationId xmlns:a16="http://schemas.microsoft.com/office/drawing/2014/main" id="{78A0EF3F-107F-4313-9A29-F2453E91E9C6}"/>
              </a:ext>
            </a:extLst>
          </p:cNvPr>
          <p:cNvCxnSpPr>
            <a:cxnSpLocks/>
          </p:cNvCxnSpPr>
          <p:nvPr/>
        </p:nvCxnSpPr>
        <p:spPr>
          <a:xfrm flipH="1">
            <a:off x="4124325" y="5080098"/>
            <a:ext cx="666666" cy="22545"/>
          </a:xfrm>
          <a:prstGeom prst="straightConnector1">
            <a:avLst/>
          </a:prstGeom>
          <a:noFill/>
          <a:ln w="38100" cap="flat" cmpd="sng" algn="ctr">
            <a:solidFill>
              <a:srgbClr val="353535"/>
            </a:solidFill>
            <a:prstDash val="solid"/>
            <a:headEnd type="none"/>
            <a:tailEnd type="triangle"/>
          </a:ln>
          <a:effectLst/>
        </p:spPr>
      </p:cxnSp>
      <p:cxnSp>
        <p:nvCxnSpPr>
          <p:cNvPr id="24" name="Straight Arrow Connector 23">
            <a:extLst>
              <a:ext uri="{FF2B5EF4-FFF2-40B4-BE49-F238E27FC236}">
                <a16:creationId xmlns:a16="http://schemas.microsoft.com/office/drawing/2014/main" id="{A92F11C9-C1FA-44E3-96B2-E3F81BB9C640}"/>
              </a:ext>
            </a:extLst>
          </p:cNvPr>
          <p:cNvCxnSpPr>
            <a:cxnSpLocks/>
          </p:cNvCxnSpPr>
          <p:nvPr/>
        </p:nvCxnSpPr>
        <p:spPr>
          <a:xfrm>
            <a:off x="116979" y="6634120"/>
            <a:ext cx="796524" cy="0"/>
          </a:xfrm>
          <a:prstGeom prst="straightConnector1">
            <a:avLst/>
          </a:prstGeom>
          <a:noFill/>
          <a:ln w="38100" cap="flat" cmpd="sng" algn="ctr">
            <a:solidFill>
              <a:srgbClr val="00B050"/>
            </a:solidFill>
            <a:prstDash val="solid"/>
            <a:headEnd type="none"/>
            <a:tailEnd type="triangle"/>
          </a:ln>
          <a:effectLst/>
        </p:spPr>
      </p:cxnSp>
      <p:sp>
        <p:nvSpPr>
          <p:cNvPr id="25" name="Content Placeholder 4">
            <a:extLst>
              <a:ext uri="{FF2B5EF4-FFF2-40B4-BE49-F238E27FC236}">
                <a16:creationId xmlns:a16="http://schemas.microsoft.com/office/drawing/2014/main" id="{749C63AB-D9E9-4DA3-BE67-EF184AC38DBB}"/>
              </a:ext>
            </a:extLst>
          </p:cNvPr>
          <p:cNvSpPr txBox="1">
            <a:spLocks/>
          </p:cNvSpPr>
          <p:nvPr/>
        </p:nvSpPr>
        <p:spPr>
          <a:xfrm>
            <a:off x="850401" y="6453976"/>
            <a:ext cx="4269176" cy="360288"/>
          </a:xfrm>
          <a:prstGeom prst="rect">
            <a:avLst/>
          </a:prstGeom>
        </p:spPr>
        <p:txBody>
          <a:bodyPr vert="horz" wrap="square" lIns="146304" tIns="91440" rIns="146304" bIns="91440"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1" indent="0">
              <a:buNone/>
            </a:pPr>
            <a:r>
              <a:rPr lang="en-US" sz="1600">
                <a:latin typeface="+mj-lt"/>
              </a:rPr>
              <a:t>Only if it is supported by OEM vendor</a:t>
            </a:r>
          </a:p>
        </p:txBody>
      </p:sp>
    </p:spTree>
    <p:extLst>
      <p:ext uri="{BB962C8B-B14F-4D97-AF65-F5344CB8AC3E}">
        <p14:creationId xmlns:p14="http://schemas.microsoft.com/office/powerpoint/2010/main" val="2657621814"/>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60264" y="1309995"/>
            <a:ext cx="5583075" cy="4506675"/>
          </a:xfrm>
        </p:spPr>
        <p:txBody>
          <a:bodyPr/>
          <a:lstStyle/>
          <a:p>
            <a:pPr marL="341629" lvl="1" indent="-341629">
              <a:buNone/>
            </a:pPr>
            <a:r>
              <a:rPr lang="en-US" sz="2856" dirty="0">
                <a:solidFill>
                  <a:srgbClr val="0078D7"/>
                </a:solidFill>
                <a:latin typeface="+mj-lt"/>
              </a:rPr>
              <a:t>Azure Stack Hub software – API </a:t>
            </a:r>
          </a:p>
          <a:p>
            <a:pPr marL="291436" lvl="2" indent="-291436"/>
            <a:r>
              <a:rPr lang="en-US" sz="1836" dirty="0">
                <a:latin typeface="+mj-lt"/>
              </a:rPr>
              <a:t>Nagios Plugin (for Open Source &amp; Enterprise Edition) (Available today </a:t>
            </a:r>
            <a:r>
              <a:rPr lang="en-US" sz="1836" dirty="0">
                <a:solidFill>
                  <a:srgbClr val="FFFF00"/>
                </a:solidFill>
                <a:latin typeface="+mj-lt"/>
                <a:hlinkClick r:id="rId3"/>
              </a:rPr>
              <a:t>http://aka.ms/masnagios</a:t>
            </a:r>
            <a:r>
              <a:rPr lang="en-US" sz="1836" dirty="0">
                <a:latin typeface="+mj-lt"/>
              </a:rPr>
              <a:t>) </a:t>
            </a:r>
          </a:p>
          <a:p>
            <a:pPr marL="291436" lvl="2" indent="-291436"/>
            <a:r>
              <a:rPr lang="en-US" sz="1836" dirty="0">
                <a:latin typeface="+mj-lt"/>
              </a:rPr>
              <a:t>API Examples &amp; Documentation for custom integration (Soon available on GitHub)</a:t>
            </a:r>
          </a:p>
          <a:p>
            <a:pPr marL="291436" lvl="2" indent="-291436"/>
            <a:r>
              <a:rPr lang="en-US" sz="1836" dirty="0">
                <a:latin typeface="+mj-lt"/>
              </a:rPr>
              <a:t>System Center Operations Manager – Management Pack</a:t>
            </a:r>
          </a:p>
          <a:p>
            <a:pPr lvl="2">
              <a:buFont typeface="Wingdings" panose="05000000000000000000" pitchFamily="2" charset="2"/>
              <a:buChar char="§"/>
            </a:pPr>
            <a:endParaRPr lang="en-US" sz="1599" dirty="0">
              <a:latin typeface="+mj-lt"/>
            </a:endParaRPr>
          </a:p>
          <a:p>
            <a:pPr marL="341629" lvl="1" indent="-341629">
              <a:buNone/>
            </a:pPr>
            <a:r>
              <a:rPr lang="en-US" sz="2856" dirty="0">
                <a:solidFill>
                  <a:srgbClr val="0078D7"/>
                </a:solidFill>
                <a:latin typeface="+mj-lt"/>
              </a:rPr>
              <a:t>Physical server </a:t>
            </a:r>
            <a:r>
              <a:rPr lang="en-US" sz="2856" dirty="0">
                <a:solidFill>
                  <a:srgbClr val="0078D7"/>
                </a:solidFill>
              </a:rPr>
              <a:t>–</a:t>
            </a:r>
            <a:r>
              <a:rPr lang="en-US" sz="2856" dirty="0">
                <a:solidFill>
                  <a:srgbClr val="0078D7"/>
                </a:solidFill>
                <a:latin typeface="+mj-lt"/>
              </a:rPr>
              <a:t> BMC</a:t>
            </a:r>
          </a:p>
          <a:p>
            <a:pPr marL="293056" lvl="2" indent="-293056"/>
            <a:r>
              <a:rPr lang="en-US" sz="1836" dirty="0">
                <a:latin typeface="+mj-lt"/>
              </a:rPr>
              <a:t>System Center Operations Manager – Hardware Vendor Management Pack</a:t>
            </a:r>
          </a:p>
          <a:p>
            <a:pPr marL="293056" lvl="2" indent="-293056"/>
            <a:r>
              <a:rPr lang="en-US" sz="1836" dirty="0">
                <a:latin typeface="+mj-lt"/>
              </a:rPr>
              <a:t>Hardware Vendor Nagios Plugins</a:t>
            </a:r>
          </a:p>
          <a:p>
            <a:pPr marL="293056" lvl="2" indent="-293056"/>
            <a:r>
              <a:rPr lang="en-US" sz="1836" dirty="0">
                <a:latin typeface="+mj-lt"/>
              </a:rPr>
              <a:t>Other OEM supported monitoring solutions</a:t>
            </a:r>
          </a:p>
          <a:p>
            <a:pPr marL="0" indent="0" algn="r">
              <a:buNone/>
            </a:pPr>
            <a:r>
              <a:rPr lang="en-US" sz="1199" dirty="0"/>
              <a:t>	</a:t>
            </a:r>
          </a:p>
        </p:txBody>
      </p:sp>
      <p:sp>
        <p:nvSpPr>
          <p:cNvPr id="3" name="Title 2"/>
          <p:cNvSpPr>
            <a:spLocks noGrp="1"/>
          </p:cNvSpPr>
          <p:nvPr>
            <p:ph type="title"/>
          </p:nvPr>
        </p:nvSpPr>
        <p:spPr>
          <a:xfrm>
            <a:off x="275481" y="295274"/>
            <a:ext cx="11887878" cy="917575"/>
          </a:xfrm>
        </p:spPr>
        <p:txBody>
          <a:bodyPr/>
          <a:lstStyle/>
          <a:p>
            <a:r>
              <a:rPr lang="en-US" sz="4896" dirty="0"/>
              <a:t>Integration with monitoring solutions</a:t>
            </a:r>
          </a:p>
        </p:txBody>
      </p:sp>
      <p:sp>
        <p:nvSpPr>
          <p:cNvPr id="5" name="Text Placeholder 1"/>
          <p:cNvSpPr txBox="1">
            <a:spLocks/>
          </p:cNvSpPr>
          <p:nvPr/>
        </p:nvSpPr>
        <p:spPr>
          <a:xfrm>
            <a:off x="6680386" y="1309995"/>
            <a:ext cx="5583075" cy="3867554"/>
          </a:xfrm>
          <a:prstGeom prst="rect">
            <a:avLst/>
          </a:prstGeom>
        </p:spPr>
        <p:txBody>
          <a:bodyPr vert="horz" wrap="square" lIns="149217" tIns="93260" rIns="149217" bIns="9326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529"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41629" lvl="1" indent="-341629">
              <a:buNone/>
            </a:pPr>
            <a:r>
              <a:rPr lang="en-US" sz="2856" dirty="0">
                <a:solidFill>
                  <a:srgbClr val="0078D7"/>
                </a:solidFill>
                <a:latin typeface="+mj-lt"/>
              </a:rPr>
              <a:t>Network devices </a:t>
            </a:r>
            <a:r>
              <a:rPr lang="en-US" sz="2856" dirty="0">
                <a:solidFill>
                  <a:srgbClr val="0078D7"/>
                </a:solidFill>
              </a:rPr>
              <a:t>–</a:t>
            </a:r>
            <a:r>
              <a:rPr lang="en-US" sz="2856" dirty="0">
                <a:solidFill>
                  <a:srgbClr val="0078D7"/>
                </a:solidFill>
                <a:latin typeface="+mj-lt"/>
              </a:rPr>
              <a:t> SNMP</a:t>
            </a:r>
          </a:p>
          <a:p>
            <a:pPr marL="291436" lvl="2" indent="-291436"/>
            <a:r>
              <a:rPr lang="en-US" sz="1836" dirty="0">
                <a:latin typeface="+mj-lt"/>
              </a:rPr>
              <a:t>System Center Operations Manager – Network Device Discovery</a:t>
            </a:r>
          </a:p>
          <a:p>
            <a:pPr marL="291436" lvl="2" indent="-291436"/>
            <a:r>
              <a:rPr lang="en-US" sz="1836" dirty="0">
                <a:latin typeface="+mj-lt"/>
              </a:rPr>
              <a:t>Nagios Switch Plugin</a:t>
            </a:r>
          </a:p>
          <a:p>
            <a:pPr marL="291436" lvl="2" indent="-291436"/>
            <a:r>
              <a:rPr lang="en-US" sz="1836" dirty="0">
                <a:latin typeface="+mj-lt"/>
              </a:rPr>
              <a:t>Other OEM-supported monitoring solutions</a:t>
            </a:r>
          </a:p>
          <a:p>
            <a:pPr lvl="2">
              <a:buFont typeface="Wingdings" panose="05000000000000000000" pitchFamily="2" charset="2"/>
              <a:buChar char="§"/>
            </a:pPr>
            <a:endParaRPr lang="en-US" sz="1599" dirty="0">
              <a:latin typeface="+mj-lt"/>
            </a:endParaRPr>
          </a:p>
          <a:p>
            <a:pPr marL="0" indent="0">
              <a:buNone/>
            </a:pPr>
            <a:r>
              <a:rPr lang="en-US" sz="2856" dirty="0">
                <a:solidFill>
                  <a:srgbClr val="0078D7"/>
                </a:solidFill>
              </a:rPr>
              <a:t>Tenant subscription </a:t>
            </a:r>
            <a:br>
              <a:rPr lang="en-US" sz="2856" dirty="0">
                <a:solidFill>
                  <a:srgbClr val="0078D7"/>
                </a:solidFill>
              </a:rPr>
            </a:br>
            <a:r>
              <a:rPr lang="en-US" sz="2856" dirty="0">
                <a:solidFill>
                  <a:srgbClr val="0078D7"/>
                </a:solidFill>
              </a:rPr>
              <a:t>health monitoring</a:t>
            </a:r>
          </a:p>
          <a:p>
            <a:pPr marL="293056" lvl="2" indent="-293056"/>
            <a:r>
              <a:rPr lang="en-US" sz="1836" dirty="0">
                <a:latin typeface="+mj-lt"/>
              </a:rPr>
              <a:t>System Center Operations Manager – Azure Management Pack</a:t>
            </a:r>
          </a:p>
          <a:p>
            <a:pPr marL="293056" lvl="2" indent="-293056"/>
            <a:r>
              <a:rPr lang="en-US" sz="1836" dirty="0">
                <a:latin typeface="+mj-lt"/>
              </a:rPr>
              <a:t>Operations Management Suite (OMS)</a:t>
            </a:r>
          </a:p>
        </p:txBody>
      </p:sp>
    </p:spTree>
    <p:extLst>
      <p:ext uri="{BB962C8B-B14F-4D97-AF65-F5344CB8AC3E}">
        <p14:creationId xmlns:p14="http://schemas.microsoft.com/office/powerpoint/2010/main" val="775052093"/>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B1577-E317-4B60-B3EA-E51CE00F7196}"/>
              </a:ext>
            </a:extLst>
          </p:cNvPr>
          <p:cNvSpPr>
            <a:spLocks noGrp="1"/>
          </p:cNvSpPr>
          <p:nvPr>
            <p:ph type="title"/>
          </p:nvPr>
        </p:nvSpPr>
        <p:spPr/>
        <p:txBody>
          <a:bodyPr/>
          <a:lstStyle/>
          <a:p>
            <a:r>
              <a:rPr lang="en-US" dirty="0"/>
              <a:t>Foundational patterns for Azure Stack Hub</a:t>
            </a:r>
          </a:p>
        </p:txBody>
      </p:sp>
      <p:sp>
        <p:nvSpPr>
          <p:cNvPr id="3" name="Slide Number Placeholder 2">
            <a:extLst>
              <a:ext uri="{FF2B5EF4-FFF2-40B4-BE49-F238E27FC236}">
                <a16:creationId xmlns:a16="http://schemas.microsoft.com/office/drawing/2014/main" id="{E597894E-CDE8-4CB4-AC4B-3D78715FD462}"/>
              </a:ext>
            </a:extLst>
          </p:cNvPr>
          <p:cNvSpPr>
            <a:spLocks noGrp="1"/>
          </p:cNvSpPr>
          <p:nvPr>
            <p:ph type="sldNum" sz="quarter" idx="4294967295"/>
          </p:nvPr>
        </p:nvSpPr>
        <p:spPr>
          <a:xfrm>
            <a:off x="350837" y="6600507"/>
            <a:ext cx="2901950" cy="371475"/>
          </a:xfrm>
          <a:prstGeom prst="rect">
            <a:avLst/>
          </a:prstGeom>
        </p:spPr>
        <p:txBody>
          <a:bodyPr/>
          <a:lstStyle/>
          <a:p>
            <a:fld id="{0E05EA2D-13DB-4BA1-9DA1-8ED54A2EECC2}" type="slidenum">
              <a:rPr lang="en-US" smtClean="0"/>
              <a:pPr/>
              <a:t>36</a:t>
            </a:fld>
            <a:endParaRPr lang="en-US"/>
          </a:p>
        </p:txBody>
      </p:sp>
      <p:pic>
        <p:nvPicPr>
          <p:cNvPr id="4" name="Picture 3">
            <a:extLst>
              <a:ext uri="{FF2B5EF4-FFF2-40B4-BE49-F238E27FC236}">
                <a16:creationId xmlns:a16="http://schemas.microsoft.com/office/drawing/2014/main" id="{420E205A-3F4D-4FD2-B6AE-A0EF99A1F40C}"/>
              </a:ext>
            </a:extLst>
          </p:cNvPr>
          <p:cNvPicPr>
            <a:picLocks noChangeAspect="1"/>
          </p:cNvPicPr>
          <p:nvPr/>
        </p:nvPicPr>
        <p:blipFill>
          <a:blip r:embed="rId3"/>
          <a:stretch>
            <a:fillRect/>
          </a:stretch>
        </p:blipFill>
        <p:spPr>
          <a:xfrm>
            <a:off x="683318" y="1084061"/>
            <a:ext cx="11069837" cy="6048952"/>
          </a:xfrm>
          <a:prstGeom prst="rect">
            <a:avLst/>
          </a:prstGeom>
        </p:spPr>
      </p:pic>
      <p:sp>
        <p:nvSpPr>
          <p:cNvPr id="5" name="Speech Bubble: Rectangle 4">
            <a:extLst>
              <a:ext uri="{FF2B5EF4-FFF2-40B4-BE49-F238E27FC236}">
                <a16:creationId xmlns:a16="http://schemas.microsoft.com/office/drawing/2014/main" id="{F4A3789E-C9D1-4906-946D-E0BD4BDACA43}"/>
              </a:ext>
            </a:extLst>
          </p:cNvPr>
          <p:cNvSpPr/>
          <p:nvPr/>
        </p:nvSpPr>
        <p:spPr bwMode="auto">
          <a:xfrm>
            <a:off x="7714555" y="1824037"/>
            <a:ext cx="4038600" cy="682625"/>
          </a:xfrm>
          <a:prstGeom prst="wedgeRectCallout">
            <a:avLst>
              <a:gd name="adj1" fmla="val -21120"/>
              <a:gd name="adj2" fmla="val -87133"/>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a:gradFill>
                  <a:gsLst>
                    <a:gs pos="0">
                      <a:srgbClr val="FFFFFF"/>
                    </a:gs>
                    <a:gs pos="100000">
                      <a:srgbClr val="FFFFFF"/>
                    </a:gs>
                  </a:gsLst>
                  <a:lin ang="5400000" scaled="0"/>
                </a:gradFill>
                <a:ea typeface="Segoe UI" pitchFamily="34" charset="0"/>
                <a:cs typeface="Segoe UI" pitchFamily="34" charset="0"/>
                <a:hlinkClick r:id="rId4"/>
              </a:rPr>
              <a:t>https://azure.microsoft.com/en-us/solutions/architecture/?query=Azure+Stack</a:t>
            </a:r>
            <a:r>
              <a:rPr lang="en-US" sz="1400">
                <a:gradFill>
                  <a:gsLst>
                    <a:gs pos="0">
                      <a:srgbClr val="FFFFFF"/>
                    </a:gs>
                    <a:gs pos="100000">
                      <a:srgbClr val="FFFFFF"/>
                    </a:gs>
                  </a:gsLst>
                  <a:lin ang="5400000" scaled="0"/>
                </a:gradFill>
                <a:ea typeface="Segoe UI" pitchFamily="34" charset="0"/>
                <a:cs typeface="Segoe UI" pitchFamily="34" charset="0"/>
              </a:rPr>
              <a:t> </a:t>
            </a:r>
          </a:p>
        </p:txBody>
      </p:sp>
    </p:spTree>
    <p:extLst>
      <p:ext uri="{BB962C8B-B14F-4D97-AF65-F5344CB8AC3E}">
        <p14:creationId xmlns:p14="http://schemas.microsoft.com/office/powerpoint/2010/main" val="11299793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BF05FB96-7A89-0E45-9F19-D230070D07B6}"/>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30264" y="495"/>
            <a:ext cx="12464974" cy="6996913"/>
          </a:xfrm>
          <a:prstGeom prst="rect">
            <a:avLst/>
          </a:prstGeom>
        </p:spPr>
      </p:pic>
      <p:sp>
        <p:nvSpPr>
          <p:cNvPr id="4" name="Rectangle 3">
            <a:extLst>
              <a:ext uri="{FF2B5EF4-FFF2-40B4-BE49-F238E27FC236}">
                <a16:creationId xmlns:a16="http://schemas.microsoft.com/office/drawing/2014/main" id="{498FC66D-1148-874F-919E-442996FD78D9}"/>
              </a:ext>
            </a:extLst>
          </p:cNvPr>
          <p:cNvSpPr/>
          <p:nvPr/>
        </p:nvSpPr>
        <p:spPr>
          <a:xfrm>
            <a:off x="-30261" y="3175390"/>
            <a:ext cx="12464973" cy="3026087"/>
          </a:xfrm>
          <a:prstGeom prst="rect">
            <a:avLst/>
          </a:prstGeom>
          <a:solidFill>
            <a:srgbClr val="02214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US" sz="1836">
              <a:solidFill>
                <a:srgbClr val="FFFFFF"/>
              </a:solidFill>
              <a:latin typeface="Calibri" panose="020F0502020204030204"/>
            </a:endParaRPr>
          </a:p>
        </p:txBody>
      </p:sp>
      <p:sp>
        <p:nvSpPr>
          <p:cNvPr id="6" name="Rectangle 5">
            <a:extLst>
              <a:ext uri="{FF2B5EF4-FFF2-40B4-BE49-F238E27FC236}">
                <a16:creationId xmlns:a16="http://schemas.microsoft.com/office/drawing/2014/main" id="{ECABC5FE-A9FB-5E49-8BEF-42590BE6E8B7}"/>
              </a:ext>
            </a:extLst>
          </p:cNvPr>
          <p:cNvSpPr/>
          <p:nvPr/>
        </p:nvSpPr>
        <p:spPr>
          <a:xfrm>
            <a:off x="8280035" y="3175391"/>
            <a:ext cx="4154677" cy="3026086"/>
          </a:xfrm>
          <a:prstGeom prst="rect">
            <a:avLst/>
          </a:prstGeom>
          <a:solidFill>
            <a:srgbClr val="02214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US" sz="1836">
              <a:solidFill>
                <a:srgbClr val="FFFFFF"/>
              </a:solidFill>
              <a:latin typeface="Calibri" panose="020F0502020204030204"/>
            </a:endParaRPr>
          </a:p>
        </p:txBody>
      </p:sp>
      <p:sp>
        <p:nvSpPr>
          <p:cNvPr id="10" name="TextBox 9">
            <a:extLst>
              <a:ext uri="{FF2B5EF4-FFF2-40B4-BE49-F238E27FC236}">
                <a16:creationId xmlns:a16="http://schemas.microsoft.com/office/drawing/2014/main" id="{9A09CE60-6DB7-0A49-88B9-73CDAA9BC040}"/>
              </a:ext>
            </a:extLst>
          </p:cNvPr>
          <p:cNvSpPr txBox="1"/>
          <p:nvPr/>
        </p:nvSpPr>
        <p:spPr>
          <a:xfrm>
            <a:off x="8855488" y="3498954"/>
            <a:ext cx="3206414" cy="1118580"/>
          </a:xfrm>
          <a:prstGeom prst="rect">
            <a:avLst/>
          </a:prstGeom>
          <a:noFill/>
        </p:spPr>
        <p:txBody>
          <a:bodyPr wrap="square" rtlCol="0">
            <a:spAutoFit/>
          </a:bodyPr>
          <a:lstStyle/>
          <a:p>
            <a:pPr defTabSz="932418">
              <a:defRPr/>
            </a:pPr>
            <a:r>
              <a:rPr lang="en-US" sz="4488">
                <a:solidFill>
                  <a:srgbClr val="FFFFFF"/>
                </a:solidFill>
                <a:latin typeface="Segoe UI" panose="020B0502040204020203" pitchFamily="34" charset="0"/>
              </a:rPr>
              <a:t>D</a:t>
            </a:r>
            <a:r>
              <a:rPr lang="en-US" sz="2040">
                <a:solidFill>
                  <a:srgbClr val="FFFFFF"/>
                </a:solidFill>
                <a:latin typeface="Segoe UI" panose="020B0502040204020203" pitchFamily="34" charset="0"/>
              </a:rPr>
              <a:t>ata Sovereignty and Gravity</a:t>
            </a:r>
            <a:r>
              <a:rPr lang="en-US" sz="1836">
                <a:solidFill>
                  <a:srgbClr val="FFFFFF"/>
                </a:solidFill>
                <a:latin typeface="Segoe UI" panose="020B0502040204020203" pitchFamily="34" charset="0"/>
              </a:rPr>
              <a:t> </a:t>
            </a:r>
          </a:p>
        </p:txBody>
      </p:sp>
      <p:sp>
        <p:nvSpPr>
          <p:cNvPr id="11" name="TextBox 10">
            <a:extLst>
              <a:ext uri="{FF2B5EF4-FFF2-40B4-BE49-F238E27FC236}">
                <a16:creationId xmlns:a16="http://schemas.microsoft.com/office/drawing/2014/main" id="{8F70CF2F-F9E9-394E-A5F5-03AF7118BA4A}"/>
              </a:ext>
            </a:extLst>
          </p:cNvPr>
          <p:cNvSpPr txBox="1"/>
          <p:nvPr/>
        </p:nvSpPr>
        <p:spPr>
          <a:xfrm>
            <a:off x="1067042" y="3456568"/>
            <a:ext cx="2636349" cy="798445"/>
          </a:xfrm>
          <a:prstGeom prst="rect">
            <a:avLst/>
          </a:prstGeom>
          <a:noFill/>
        </p:spPr>
        <p:txBody>
          <a:bodyPr wrap="square" rtlCol="0">
            <a:spAutoFit/>
          </a:bodyPr>
          <a:lstStyle/>
          <a:p>
            <a:pPr defTabSz="932418">
              <a:defRPr/>
            </a:pPr>
            <a:r>
              <a:rPr lang="en-US" sz="4488">
                <a:solidFill>
                  <a:srgbClr val="FFFFFF"/>
                </a:solidFill>
                <a:latin typeface="Segoe UI" panose="020B0502040204020203" pitchFamily="34" charset="0"/>
              </a:rPr>
              <a:t>H</a:t>
            </a:r>
            <a:r>
              <a:rPr lang="en-US" sz="2040">
                <a:solidFill>
                  <a:srgbClr val="FFFFFF"/>
                </a:solidFill>
                <a:latin typeface="Segoe UI" panose="020B0502040204020203" pitchFamily="34" charset="0"/>
              </a:rPr>
              <a:t>ybrid DevOps</a:t>
            </a:r>
          </a:p>
        </p:txBody>
      </p:sp>
      <p:sp>
        <p:nvSpPr>
          <p:cNvPr id="12" name="TextBox 11">
            <a:extLst>
              <a:ext uri="{FF2B5EF4-FFF2-40B4-BE49-F238E27FC236}">
                <a16:creationId xmlns:a16="http://schemas.microsoft.com/office/drawing/2014/main" id="{CA119E29-9319-8D42-9CD5-FB47D465F54B}"/>
              </a:ext>
            </a:extLst>
          </p:cNvPr>
          <p:cNvSpPr txBox="1"/>
          <p:nvPr/>
        </p:nvSpPr>
        <p:spPr>
          <a:xfrm>
            <a:off x="4731236" y="3498952"/>
            <a:ext cx="2845903" cy="798445"/>
          </a:xfrm>
          <a:prstGeom prst="rect">
            <a:avLst/>
          </a:prstGeom>
          <a:noFill/>
        </p:spPr>
        <p:txBody>
          <a:bodyPr wrap="square" rtlCol="0">
            <a:spAutoFit/>
          </a:bodyPr>
          <a:lstStyle>
            <a:defPPr>
              <a:defRPr lang="en-US"/>
            </a:defPPr>
            <a:lvl1pPr lvl="0">
              <a:defRPr sz="4400">
                <a:solidFill>
                  <a:prstClr val="white"/>
                </a:solidFill>
              </a:defRPr>
            </a:lvl1pPr>
          </a:lstStyle>
          <a:p>
            <a:pPr defTabSz="932418">
              <a:defRPr/>
            </a:pPr>
            <a:r>
              <a:rPr lang="en-US" sz="4488">
                <a:solidFill>
                  <a:srgbClr val="FFFFFF"/>
                </a:solidFill>
                <a:latin typeface="Segoe UI" panose="020B0502040204020203" pitchFamily="34" charset="0"/>
              </a:rPr>
              <a:t>C</a:t>
            </a:r>
            <a:r>
              <a:rPr lang="en-US" sz="2040">
                <a:solidFill>
                  <a:srgbClr val="FFFFFF"/>
                </a:solidFill>
                <a:latin typeface="Segoe UI" panose="020B0502040204020203" pitchFamily="34" charset="0"/>
              </a:rPr>
              <a:t>ross Cloud Scaling</a:t>
            </a:r>
            <a:r>
              <a:rPr lang="en-US" sz="1836">
                <a:solidFill>
                  <a:srgbClr val="FFFFFF"/>
                </a:solidFill>
                <a:latin typeface="Segoe UI" panose="020B0502040204020203" pitchFamily="34" charset="0"/>
              </a:rPr>
              <a:t> </a:t>
            </a:r>
          </a:p>
        </p:txBody>
      </p:sp>
      <p:sp>
        <p:nvSpPr>
          <p:cNvPr id="13" name="Rectangle 12">
            <a:extLst>
              <a:ext uri="{FF2B5EF4-FFF2-40B4-BE49-F238E27FC236}">
                <a16:creationId xmlns:a16="http://schemas.microsoft.com/office/drawing/2014/main" id="{3AB52690-C2A4-4833-938B-93845EF5AFA2}"/>
              </a:ext>
            </a:extLst>
          </p:cNvPr>
          <p:cNvSpPr/>
          <p:nvPr/>
        </p:nvSpPr>
        <p:spPr>
          <a:xfrm>
            <a:off x="-30261" y="4751277"/>
            <a:ext cx="12464973" cy="1450201"/>
          </a:xfrm>
          <a:prstGeom prst="rect">
            <a:avLst/>
          </a:prstGeom>
          <a:solidFill>
            <a:srgbClr val="02214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US" sz="1836">
              <a:solidFill>
                <a:srgbClr val="FFFFFF"/>
              </a:solidFill>
              <a:latin typeface="Calibri" panose="020F0502020204030204"/>
            </a:endParaRPr>
          </a:p>
        </p:txBody>
      </p:sp>
      <p:sp>
        <p:nvSpPr>
          <p:cNvPr id="14" name="Rectangle 13">
            <a:extLst>
              <a:ext uri="{FF2B5EF4-FFF2-40B4-BE49-F238E27FC236}">
                <a16:creationId xmlns:a16="http://schemas.microsoft.com/office/drawing/2014/main" id="{399DDD4B-B6FA-4812-83AB-714CB351DB0B}"/>
              </a:ext>
            </a:extLst>
          </p:cNvPr>
          <p:cNvSpPr/>
          <p:nvPr/>
        </p:nvSpPr>
        <p:spPr>
          <a:xfrm>
            <a:off x="4028342" y="4751277"/>
            <a:ext cx="8406370" cy="1450201"/>
          </a:xfrm>
          <a:prstGeom prst="rect">
            <a:avLst/>
          </a:prstGeom>
          <a:solidFill>
            <a:srgbClr val="02214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US" sz="1836">
              <a:solidFill>
                <a:srgbClr val="FFFFFF"/>
              </a:solidFill>
              <a:latin typeface="Calibri" panose="020F0502020204030204"/>
            </a:endParaRPr>
          </a:p>
        </p:txBody>
      </p:sp>
      <p:sp>
        <p:nvSpPr>
          <p:cNvPr id="15" name="Rectangle 14">
            <a:extLst>
              <a:ext uri="{FF2B5EF4-FFF2-40B4-BE49-F238E27FC236}">
                <a16:creationId xmlns:a16="http://schemas.microsoft.com/office/drawing/2014/main" id="{FF571BC4-4508-4F2C-9759-22B6EF22CC7A}"/>
              </a:ext>
            </a:extLst>
          </p:cNvPr>
          <p:cNvSpPr/>
          <p:nvPr/>
        </p:nvSpPr>
        <p:spPr>
          <a:xfrm>
            <a:off x="8280033" y="4751276"/>
            <a:ext cx="4154678" cy="1430714"/>
          </a:xfrm>
          <a:prstGeom prst="rect">
            <a:avLst/>
          </a:prstGeom>
          <a:solidFill>
            <a:srgbClr val="02214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US" sz="1836">
              <a:solidFill>
                <a:srgbClr val="FFFFFF"/>
              </a:solidFill>
              <a:latin typeface="Calibri" panose="020F0502020204030204"/>
            </a:endParaRPr>
          </a:p>
        </p:txBody>
      </p:sp>
      <p:cxnSp>
        <p:nvCxnSpPr>
          <p:cNvPr id="9" name="Straight Connector 8">
            <a:extLst>
              <a:ext uri="{FF2B5EF4-FFF2-40B4-BE49-F238E27FC236}">
                <a16:creationId xmlns:a16="http://schemas.microsoft.com/office/drawing/2014/main" id="{05F8F8A3-DCC8-3D41-9DEB-A45A46EF34C8}"/>
              </a:ext>
            </a:extLst>
          </p:cNvPr>
          <p:cNvCxnSpPr>
            <a:cxnSpLocks/>
          </p:cNvCxnSpPr>
          <p:nvPr/>
        </p:nvCxnSpPr>
        <p:spPr>
          <a:xfrm>
            <a:off x="4028342" y="3175392"/>
            <a:ext cx="0" cy="3006598"/>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766DF917-54EC-9540-A948-1FEEDB38BA26}"/>
              </a:ext>
            </a:extLst>
          </p:cNvPr>
          <p:cNvCxnSpPr>
            <a:cxnSpLocks/>
          </p:cNvCxnSpPr>
          <p:nvPr/>
        </p:nvCxnSpPr>
        <p:spPr>
          <a:xfrm>
            <a:off x="8280035" y="3175391"/>
            <a:ext cx="0" cy="3026086"/>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22" name="Pentagon 21">
            <a:extLst>
              <a:ext uri="{FF2B5EF4-FFF2-40B4-BE49-F238E27FC236}">
                <a16:creationId xmlns:a16="http://schemas.microsoft.com/office/drawing/2014/main" id="{D6B406EE-157B-1148-A8AB-4F1F043F74AB}"/>
              </a:ext>
            </a:extLst>
          </p:cNvPr>
          <p:cNvSpPr/>
          <p:nvPr/>
        </p:nvSpPr>
        <p:spPr>
          <a:xfrm rot="5400000">
            <a:off x="5422736" y="-5452501"/>
            <a:ext cx="1558977" cy="12464975"/>
          </a:xfrm>
          <a:prstGeom prst="homePlate">
            <a:avLst>
              <a:gd name="adj" fmla="val 46594"/>
            </a:avLst>
          </a:prstGeom>
          <a:solidFill>
            <a:srgbClr val="02214F"/>
          </a:solidFill>
          <a:ln w="127000" cmpd="thinThick">
            <a:solidFill>
              <a:srgbClr val="0221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384"/>
            <a:endParaRPr lang="en-US">
              <a:solidFill>
                <a:srgbClr val="FFFFFF"/>
              </a:solidFill>
              <a:latin typeface="Segoe UI"/>
            </a:endParaRPr>
          </a:p>
        </p:txBody>
      </p:sp>
      <p:sp>
        <p:nvSpPr>
          <p:cNvPr id="28" name="Title 6">
            <a:extLst>
              <a:ext uri="{FF2B5EF4-FFF2-40B4-BE49-F238E27FC236}">
                <a16:creationId xmlns:a16="http://schemas.microsoft.com/office/drawing/2014/main" id="{3DED9940-9A18-8749-A595-8D1C9F1D21DA}"/>
              </a:ext>
            </a:extLst>
          </p:cNvPr>
          <p:cNvSpPr txBox="1">
            <a:spLocks/>
          </p:cNvSpPr>
          <p:nvPr/>
        </p:nvSpPr>
        <p:spPr>
          <a:xfrm>
            <a:off x="840515" y="47883"/>
            <a:ext cx="10723417" cy="1351760"/>
          </a:xfrm>
          <a:prstGeom prst="rect">
            <a:avLst/>
          </a:prstGeom>
        </p:spPr>
        <p:txBody>
          <a:bodyPr vert="horz" lIns="93247" tIns="46623" rIns="93247" bIns="46623"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defTabSz="932418"/>
            <a:r>
              <a:rPr lang="en-US" sz="3672" dirty="0">
                <a:solidFill>
                  <a:srgbClr val="FFFFFF"/>
                </a:solidFill>
                <a:latin typeface="Segoe UI Semibold"/>
              </a:rPr>
              <a:t>Hybrid cloud solutions (from microsoft.com)</a:t>
            </a:r>
          </a:p>
        </p:txBody>
      </p:sp>
      <p:sp>
        <p:nvSpPr>
          <p:cNvPr id="17" name="TextBox 16">
            <a:extLst>
              <a:ext uri="{FF2B5EF4-FFF2-40B4-BE49-F238E27FC236}">
                <a16:creationId xmlns:a16="http://schemas.microsoft.com/office/drawing/2014/main" id="{9CD88554-0BB6-41A6-992E-098A42D9557F}"/>
              </a:ext>
            </a:extLst>
          </p:cNvPr>
          <p:cNvSpPr txBox="1"/>
          <p:nvPr/>
        </p:nvSpPr>
        <p:spPr>
          <a:xfrm>
            <a:off x="1067041" y="4910566"/>
            <a:ext cx="2750432" cy="798445"/>
          </a:xfrm>
          <a:prstGeom prst="rect">
            <a:avLst/>
          </a:prstGeom>
          <a:noFill/>
        </p:spPr>
        <p:txBody>
          <a:bodyPr wrap="square" rtlCol="0">
            <a:spAutoFit/>
          </a:bodyPr>
          <a:lstStyle/>
          <a:p>
            <a:pPr defTabSz="932418">
              <a:defRPr/>
            </a:pPr>
            <a:r>
              <a:rPr lang="en-US" sz="4488">
                <a:solidFill>
                  <a:srgbClr val="FFFFFF"/>
                </a:solidFill>
                <a:latin typeface="Segoe UI" panose="020B0502040204020203" pitchFamily="34" charset="0"/>
              </a:rPr>
              <a:t>AI</a:t>
            </a:r>
            <a:r>
              <a:rPr lang="en-US" sz="1836">
                <a:solidFill>
                  <a:srgbClr val="FFFFFF"/>
                </a:solidFill>
                <a:latin typeface="Segoe UI" panose="020B0502040204020203" pitchFamily="34" charset="0"/>
              </a:rPr>
              <a:t> </a:t>
            </a:r>
            <a:r>
              <a:rPr lang="en-US" sz="2040">
                <a:solidFill>
                  <a:srgbClr val="FFFFFF"/>
                </a:solidFill>
                <a:latin typeface="Segoe UI" panose="020B0502040204020203" pitchFamily="34" charset="0"/>
              </a:rPr>
              <a:t>at the edge</a:t>
            </a:r>
          </a:p>
        </p:txBody>
      </p:sp>
      <p:cxnSp>
        <p:nvCxnSpPr>
          <p:cNvPr id="23" name="Straight Connector 22">
            <a:extLst>
              <a:ext uri="{FF2B5EF4-FFF2-40B4-BE49-F238E27FC236}">
                <a16:creationId xmlns:a16="http://schemas.microsoft.com/office/drawing/2014/main" id="{C5E46346-0373-4A34-BE8D-FE6117E87710}"/>
              </a:ext>
            </a:extLst>
          </p:cNvPr>
          <p:cNvCxnSpPr>
            <a:cxnSpLocks/>
          </p:cNvCxnSpPr>
          <p:nvPr/>
        </p:nvCxnSpPr>
        <p:spPr>
          <a:xfrm>
            <a:off x="597509" y="4751275"/>
            <a:ext cx="2976958" cy="0"/>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18" name="TextBox 17">
            <a:extLst>
              <a:ext uri="{FF2B5EF4-FFF2-40B4-BE49-F238E27FC236}">
                <a16:creationId xmlns:a16="http://schemas.microsoft.com/office/drawing/2014/main" id="{BD413A1B-5088-43F9-9823-6F421236631F}"/>
              </a:ext>
            </a:extLst>
          </p:cNvPr>
          <p:cNvSpPr txBox="1"/>
          <p:nvPr/>
        </p:nvSpPr>
        <p:spPr>
          <a:xfrm>
            <a:off x="4755278" y="4871879"/>
            <a:ext cx="3331668" cy="1118581"/>
          </a:xfrm>
          <a:prstGeom prst="rect">
            <a:avLst/>
          </a:prstGeom>
          <a:noFill/>
        </p:spPr>
        <p:txBody>
          <a:bodyPr wrap="square" rtlCol="0">
            <a:spAutoFit/>
          </a:bodyPr>
          <a:lstStyle>
            <a:defPPr>
              <a:defRPr lang="en-US"/>
            </a:defPPr>
            <a:lvl1pPr lvl="0">
              <a:defRPr sz="4400">
                <a:solidFill>
                  <a:prstClr val="white"/>
                </a:solidFill>
              </a:defRPr>
            </a:lvl1pPr>
          </a:lstStyle>
          <a:p>
            <a:pPr defTabSz="932418">
              <a:defRPr/>
            </a:pPr>
            <a:r>
              <a:rPr lang="en-US" sz="4488">
                <a:solidFill>
                  <a:srgbClr val="FFFFFF"/>
                </a:solidFill>
                <a:latin typeface="Segoe UI" panose="020B0502040204020203" pitchFamily="34" charset="0"/>
              </a:rPr>
              <a:t>G</a:t>
            </a:r>
            <a:r>
              <a:rPr lang="en-US" sz="2040">
                <a:solidFill>
                  <a:srgbClr val="FFFFFF"/>
                </a:solidFill>
                <a:latin typeface="Segoe UI" panose="020B0502040204020203" pitchFamily="34" charset="0"/>
              </a:rPr>
              <a:t>eo-distributed applications</a:t>
            </a:r>
            <a:r>
              <a:rPr lang="en-US" sz="1836">
                <a:solidFill>
                  <a:srgbClr val="FFFFFF"/>
                </a:solidFill>
                <a:latin typeface="Segoe UI" panose="020B0502040204020203" pitchFamily="34" charset="0"/>
              </a:rPr>
              <a:t> </a:t>
            </a:r>
          </a:p>
        </p:txBody>
      </p:sp>
      <p:cxnSp>
        <p:nvCxnSpPr>
          <p:cNvPr id="25" name="Straight Connector 24">
            <a:extLst>
              <a:ext uri="{FF2B5EF4-FFF2-40B4-BE49-F238E27FC236}">
                <a16:creationId xmlns:a16="http://schemas.microsoft.com/office/drawing/2014/main" id="{165E0E89-0439-4093-A020-F5B05ABCB9A5}"/>
              </a:ext>
            </a:extLst>
          </p:cNvPr>
          <p:cNvCxnSpPr>
            <a:cxnSpLocks/>
          </p:cNvCxnSpPr>
          <p:nvPr/>
        </p:nvCxnSpPr>
        <p:spPr>
          <a:xfrm>
            <a:off x="4586413" y="4751276"/>
            <a:ext cx="3250697" cy="0"/>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16" name="TextBox 15">
            <a:extLst>
              <a:ext uri="{FF2B5EF4-FFF2-40B4-BE49-F238E27FC236}">
                <a16:creationId xmlns:a16="http://schemas.microsoft.com/office/drawing/2014/main" id="{D5E01865-6758-4B43-9875-91B82D71706B}"/>
              </a:ext>
            </a:extLst>
          </p:cNvPr>
          <p:cNvSpPr txBox="1"/>
          <p:nvPr/>
        </p:nvSpPr>
        <p:spPr>
          <a:xfrm>
            <a:off x="8942589" y="4871879"/>
            <a:ext cx="3163422" cy="1118581"/>
          </a:xfrm>
          <a:prstGeom prst="rect">
            <a:avLst/>
          </a:prstGeom>
          <a:noFill/>
        </p:spPr>
        <p:txBody>
          <a:bodyPr wrap="square" rtlCol="0">
            <a:spAutoFit/>
          </a:bodyPr>
          <a:lstStyle/>
          <a:p>
            <a:pPr defTabSz="932418">
              <a:defRPr/>
            </a:pPr>
            <a:r>
              <a:rPr lang="en-US" sz="4488">
                <a:solidFill>
                  <a:srgbClr val="FFFFFF"/>
                </a:solidFill>
                <a:latin typeface="Segoe UI" panose="020B0502040204020203" pitchFamily="34" charset="0"/>
              </a:rPr>
              <a:t>S</a:t>
            </a:r>
            <a:r>
              <a:rPr lang="en-US" sz="2040">
                <a:solidFill>
                  <a:srgbClr val="FFFFFF"/>
                </a:solidFill>
                <a:latin typeface="Segoe UI" panose="020B0502040204020203" pitchFamily="34" charset="0"/>
              </a:rPr>
              <a:t>taged data and analytics</a:t>
            </a:r>
            <a:r>
              <a:rPr lang="en-US" sz="1836">
                <a:solidFill>
                  <a:srgbClr val="FFFFFF"/>
                </a:solidFill>
                <a:latin typeface="Segoe UI" panose="020B0502040204020203" pitchFamily="34" charset="0"/>
              </a:rPr>
              <a:t> </a:t>
            </a:r>
          </a:p>
        </p:txBody>
      </p:sp>
      <p:cxnSp>
        <p:nvCxnSpPr>
          <p:cNvPr id="26" name="Straight Connector 25">
            <a:extLst>
              <a:ext uri="{FF2B5EF4-FFF2-40B4-BE49-F238E27FC236}">
                <a16:creationId xmlns:a16="http://schemas.microsoft.com/office/drawing/2014/main" id="{E1CFC235-C8CE-497E-BAC0-59307A66A936}"/>
              </a:ext>
            </a:extLst>
          </p:cNvPr>
          <p:cNvCxnSpPr>
            <a:cxnSpLocks/>
          </p:cNvCxnSpPr>
          <p:nvPr/>
        </p:nvCxnSpPr>
        <p:spPr>
          <a:xfrm>
            <a:off x="8942589" y="4751276"/>
            <a:ext cx="3119312" cy="0"/>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4272867334"/>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7" name="Group 96">
            <a:extLst>
              <a:ext uri="{FF2B5EF4-FFF2-40B4-BE49-F238E27FC236}">
                <a16:creationId xmlns:a16="http://schemas.microsoft.com/office/drawing/2014/main" id="{480C9EE4-B258-4391-AF1F-4F0A3A65918B}"/>
              </a:ext>
            </a:extLst>
          </p:cNvPr>
          <p:cNvGrpSpPr/>
          <p:nvPr/>
        </p:nvGrpSpPr>
        <p:grpSpPr>
          <a:xfrm>
            <a:off x="0" y="1095917"/>
            <a:ext cx="12450343" cy="943122"/>
            <a:chOff x="0" y="1116441"/>
            <a:chExt cx="12450343" cy="943122"/>
          </a:xfrm>
        </p:grpSpPr>
        <p:sp>
          <p:nvSpPr>
            <p:cNvPr id="17" name="Rectangle 16">
              <a:extLst>
                <a:ext uri="{FF2B5EF4-FFF2-40B4-BE49-F238E27FC236}">
                  <a16:creationId xmlns:a16="http://schemas.microsoft.com/office/drawing/2014/main" id="{C694A734-7D46-4DD8-8715-E52288A64894}"/>
                </a:ext>
              </a:extLst>
            </p:cNvPr>
            <p:cNvSpPr/>
            <p:nvPr/>
          </p:nvSpPr>
          <p:spPr>
            <a:xfrm>
              <a:off x="4679" y="1483582"/>
              <a:ext cx="12445664" cy="540355"/>
            </a:xfrm>
            <a:prstGeom prst="rect">
              <a:avLst/>
            </a:prstGeom>
            <a:solidFill>
              <a:srgbClr val="003C6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defRPr/>
              </a:pPr>
              <a:endParaRPr lang="en-US" sz="1600">
                <a:solidFill>
                  <a:srgbClr val="FFFFFF"/>
                </a:solidFill>
                <a:latin typeface="Segoe UI Semilight"/>
              </a:endParaRPr>
            </a:p>
          </p:txBody>
        </p:sp>
        <p:sp>
          <p:nvSpPr>
            <p:cNvPr id="18" name="TextBox 17">
              <a:extLst>
                <a:ext uri="{FF2B5EF4-FFF2-40B4-BE49-F238E27FC236}">
                  <a16:creationId xmlns:a16="http://schemas.microsoft.com/office/drawing/2014/main" id="{0BF9924D-87F2-4110-A15A-DA549E6F7FE1}"/>
                </a:ext>
              </a:extLst>
            </p:cNvPr>
            <p:cNvSpPr txBox="1"/>
            <p:nvPr/>
          </p:nvSpPr>
          <p:spPr>
            <a:xfrm>
              <a:off x="331018" y="1528954"/>
              <a:ext cx="3657600" cy="473665"/>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Portable cloud native applications and infrastructure </a:t>
              </a:r>
              <a:endParaRPr lang="en-US" sz="1400">
                <a:solidFill>
                  <a:srgbClr val="FFFFFF"/>
                </a:solidFill>
                <a:latin typeface="Segoe UI" panose="020B0502040204020203" pitchFamily="34" charset="0"/>
              </a:endParaRPr>
            </a:p>
          </p:txBody>
        </p:sp>
        <p:cxnSp>
          <p:nvCxnSpPr>
            <p:cNvPr id="20" name="Straight Connector 19">
              <a:extLst>
                <a:ext uri="{FF2B5EF4-FFF2-40B4-BE49-F238E27FC236}">
                  <a16:creationId xmlns:a16="http://schemas.microsoft.com/office/drawing/2014/main" id="{F91DC0B3-5C73-496F-A782-CE92A42E9B7D}"/>
                </a:ext>
              </a:extLst>
            </p:cNvPr>
            <p:cNvCxnSpPr>
              <a:cxnSpLocks/>
            </p:cNvCxnSpPr>
            <p:nvPr/>
          </p:nvCxnSpPr>
          <p:spPr>
            <a:xfrm>
              <a:off x="8381580" y="1500327"/>
              <a:ext cx="0" cy="523610"/>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21" name="TextBox 20">
              <a:extLst>
                <a:ext uri="{FF2B5EF4-FFF2-40B4-BE49-F238E27FC236}">
                  <a16:creationId xmlns:a16="http://schemas.microsoft.com/office/drawing/2014/main" id="{1CEC94F6-C6CF-48DD-ADEE-B7D2133AB7CE}"/>
                </a:ext>
              </a:extLst>
            </p:cNvPr>
            <p:cNvSpPr txBox="1"/>
            <p:nvPr/>
          </p:nvSpPr>
          <p:spPr>
            <a:xfrm>
              <a:off x="8506603" y="1483581"/>
              <a:ext cx="3657600" cy="516446"/>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Extend Azure for specialized needs </a:t>
              </a:r>
            </a:p>
          </p:txBody>
        </p:sp>
        <p:cxnSp>
          <p:nvCxnSpPr>
            <p:cNvPr id="35" name="Straight Connector 34">
              <a:extLst>
                <a:ext uri="{FF2B5EF4-FFF2-40B4-BE49-F238E27FC236}">
                  <a16:creationId xmlns:a16="http://schemas.microsoft.com/office/drawing/2014/main" id="{40BA469A-3B31-41E9-BDFC-6FC4CB162B60}"/>
                </a:ext>
              </a:extLst>
            </p:cNvPr>
            <p:cNvCxnSpPr>
              <a:cxnSpLocks/>
            </p:cNvCxnSpPr>
            <p:nvPr/>
          </p:nvCxnSpPr>
          <p:spPr>
            <a:xfrm>
              <a:off x="4295964" y="1475297"/>
              <a:ext cx="5538" cy="548640"/>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36" name="TextBox 35">
              <a:extLst>
                <a:ext uri="{FF2B5EF4-FFF2-40B4-BE49-F238E27FC236}">
                  <a16:creationId xmlns:a16="http://schemas.microsoft.com/office/drawing/2014/main" id="{EC1A460F-9047-47CC-AE64-347C341DE675}"/>
                </a:ext>
              </a:extLst>
            </p:cNvPr>
            <p:cNvSpPr txBox="1"/>
            <p:nvPr/>
          </p:nvSpPr>
          <p:spPr>
            <a:xfrm>
              <a:off x="4532850" y="1512531"/>
              <a:ext cx="3657600" cy="547032"/>
            </a:xfrm>
            <a:prstGeom prst="rect">
              <a:avLst/>
            </a:prstGeom>
            <a:noFill/>
          </p:spPr>
          <p:txBody>
            <a:bodyPr wrap="square" lIns="186494" rIns="186494" rtlCol="0" anchor="ctr" anchorCtr="0">
              <a:noAutofit/>
            </a:bodyPr>
            <a:lstStyle>
              <a:defPPr>
                <a:defRPr lang="en-US"/>
              </a:defPPr>
              <a:lvl1pPr algn="ctr" defTabSz="932418">
                <a:lnSpc>
                  <a:spcPct val="90000"/>
                </a:lnSpc>
                <a:defRPr sz="2244">
                  <a:gradFill>
                    <a:gsLst>
                      <a:gs pos="0">
                        <a:srgbClr val="FFFFFF"/>
                      </a:gs>
                      <a:gs pos="100000">
                        <a:srgbClr val="FFFFFF"/>
                      </a:gs>
                    </a:gsLst>
                    <a:lin ang="5400000" scaled="0"/>
                  </a:gradFill>
                  <a:latin typeface="Segoe UI Semibold"/>
                </a:defRPr>
              </a:lvl1pPr>
            </a:lstStyle>
            <a:p>
              <a:r>
                <a:rPr lang="en-US" sz="1400"/>
                <a:t>Use the same tools across cloud boundaries </a:t>
              </a:r>
            </a:p>
          </p:txBody>
        </p:sp>
        <p:sp>
          <p:nvSpPr>
            <p:cNvPr id="38" name="Rectangle 37">
              <a:extLst>
                <a:ext uri="{FF2B5EF4-FFF2-40B4-BE49-F238E27FC236}">
                  <a16:creationId xmlns:a16="http://schemas.microsoft.com/office/drawing/2014/main" id="{60D0A138-F4F8-496E-9059-0A6DB7A2BCF0}"/>
                </a:ext>
              </a:extLst>
            </p:cNvPr>
            <p:cNvSpPr/>
            <p:nvPr/>
          </p:nvSpPr>
          <p:spPr>
            <a:xfrm>
              <a:off x="0" y="1116441"/>
              <a:ext cx="12450343" cy="365760"/>
            </a:xfrm>
            <a:prstGeom prst="rect">
              <a:avLst/>
            </a:prstGeom>
            <a:solidFill>
              <a:srgbClr val="02214F">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18">
                <a:defRPr/>
              </a:pPr>
              <a:r>
                <a:rPr lang="en-US" sz="1600">
                  <a:gradFill>
                    <a:gsLst>
                      <a:gs pos="0">
                        <a:srgbClr val="FFFFFF"/>
                      </a:gs>
                      <a:gs pos="100000">
                        <a:srgbClr val="FFFFFF"/>
                      </a:gs>
                    </a:gsLst>
                    <a:lin ang="5400000" scaled="0"/>
                  </a:gradFill>
                  <a:latin typeface="Segoe UI Semibold"/>
                  <a:hlinkClick r:id="rId3"/>
                </a:rPr>
                <a:t>Hybrid DevOps</a:t>
              </a:r>
              <a:endParaRPr lang="en-US" sz="1600">
                <a:gradFill>
                  <a:gsLst>
                    <a:gs pos="0">
                      <a:srgbClr val="FFFFFF"/>
                    </a:gs>
                    <a:gs pos="100000">
                      <a:srgbClr val="FFFFFF"/>
                    </a:gs>
                  </a:gsLst>
                  <a:lin ang="5400000" scaled="0"/>
                </a:gradFill>
                <a:latin typeface="Segoe UI Semibold"/>
              </a:endParaRPr>
            </a:p>
          </p:txBody>
        </p:sp>
      </p:grpSp>
      <p:grpSp>
        <p:nvGrpSpPr>
          <p:cNvPr id="98" name="Group 97">
            <a:extLst>
              <a:ext uri="{FF2B5EF4-FFF2-40B4-BE49-F238E27FC236}">
                <a16:creationId xmlns:a16="http://schemas.microsoft.com/office/drawing/2014/main" id="{76FCE967-9AB2-4C23-B756-930A846E5339}"/>
              </a:ext>
            </a:extLst>
          </p:cNvPr>
          <p:cNvGrpSpPr/>
          <p:nvPr/>
        </p:nvGrpSpPr>
        <p:grpSpPr>
          <a:xfrm>
            <a:off x="7504" y="2085232"/>
            <a:ext cx="12436475" cy="953966"/>
            <a:chOff x="7504" y="2104824"/>
            <a:chExt cx="12436475" cy="953966"/>
          </a:xfrm>
        </p:grpSpPr>
        <p:sp>
          <p:nvSpPr>
            <p:cNvPr id="15" name="Rectangle 14">
              <a:extLst>
                <a:ext uri="{FF2B5EF4-FFF2-40B4-BE49-F238E27FC236}">
                  <a16:creationId xmlns:a16="http://schemas.microsoft.com/office/drawing/2014/main" id="{0C712BD9-A0A0-48E4-A539-C9AB85D65293}"/>
                </a:ext>
              </a:extLst>
            </p:cNvPr>
            <p:cNvSpPr/>
            <p:nvPr/>
          </p:nvSpPr>
          <p:spPr>
            <a:xfrm>
              <a:off x="7504" y="2104824"/>
              <a:ext cx="12436475" cy="365760"/>
            </a:xfrm>
            <a:prstGeom prst="rect">
              <a:avLst/>
            </a:prstGeom>
            <a:solidFill>
              <a:srgbClr val="02214F">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18">
                <a:defRPr/>
              </a:pPr>
              <a:r>
                <a:rPr lang="en-US" sz="1600">
                  <a:gradFill>
                    <a:gsLst>
                      <a:gs pos="0">
                        <a:srgbClr val="FFFFFF"/>
                      </a:gs>
                      <a:gs pos="100000">
                        <a:srgbClr val="FFFFFF"/>
                      </a:gs>
                    </a:gsLst>
                    <a:lin ang="5400000" scaled="0"/>
                  </a:gradFill>
                  <a:latin typeface="Segoe UI Semibold"/>
                  <a:hlinkClick r:id="rId4"/>
                </a:rPr>
                <a:t>Cross Cloud Scaling </a:t>
              </a:r>
              <a:endParaRPr lang="en-US" sz="1600">
                <a:gradFill>
                  <a:gsLst>
                    <a:gs pos="0">
                      <a:srgbClr val="FFFFFF"/>
                    </a:gs>
                    <a:gs pos="100000">
                      <a:srgbClr val="FFFFFF"/>
                    </a:gs>
                  </a:gsLst>
                  <a:lin ang="5400000" scaled="0"/>
                </a:gradFill>
                <a:latin typeface="Segoe UI Semibold"/>
              </a:endParaRPr>
            </a:p>
          </p:txBody>
        </p:sp>
        <p:sp>
          <p:nvSpPr>
            <p:cNvPr id="24" name="Rectangle 23">
              <a:extLst>
                <a:ext uri="{FF2B5EF4-FFF2-40B4-BE49-F238E27FC236}">
                  <a16:creationId xmlns:a16="http://schemas.microsoft.com/office/drawing/2014/main" id="{457D5E76-2053-4DAF-A632-F5CF2F767DAD}"/>
                </a:ext>
              </a:extLst>
            </p:cNvPr>
            <p:cNvSpPr/>
            <p:nvPr/>
          </p:nvSpPr>
          <p:spPr>
            <a:xfrm>
              <a:off x="7504" y="2482808"/>
              <a:ext cx="12436475" cy="548640"/>
            </a:xfrm>
            <a:prstGeom prst="rect">
              <a:avLst/>
            </a:prstGeom>
            <a:solidFill>
              <a:srgbClr val="003C6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600">
                <a:solidFill>
                  <a:srgbClr val="FFFFFF"/>
                </a:solidFill>
                <a:latin typeface="Segoe UI Semilight"/>
              </a:endParaRPr>
            </a:p>
          </p:txBody>
        </p:sp>
        <p:sp>
          <p:nvSpPr>
            <p:cNvPr id="25" name="TextBox 24">
              <a:extLst>
                <a:ext uri="{FF2B5EF4-FFF2-40B4-BE49-F238E27FC236}">
                  <a16:creationId xmlns:a16="http://schemas.microsoft.com/office/drawing/2014/main" id="{67935AF4-7BD0-4F33-A7F6-5F8E19B97B6B}"/>
                </a:ext>
              </a:extLst>
            </p:cNvPr>
            <p:cNvSpPr txBox="1"/>
            <p:nvPr/>
          </p:nvSpPr>
          <p:spPr>
            <a:xfrm>
              <a:off x="332702" y="2473833"/>
              <a:ext cx="3657600" cy="5088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defTabSz="932418">
                <a:defRPr sz="1600">
                  <a:solidFill>
                    <a:srgbClr val="FFFFFF"/>
                  </a:solidFill>
                  <a:latin typeface="Segoe UI Semilight"/>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400">
                  <a:latin typeface="Segoe UI Semibold" panose="020B0702040204020203" pitchFamily="34" charset="0"/>
                  <a:cs typeface="Segoe UI Semibold" panose="020B0702040204020203" pitchFamily="34" charset="0"/>
                </a:rPr>
                <a:t>Scale application to </a:t>
              </a:r>
              <a:br>
                <a:rPr lang="en-US" sz="1400">
                  <a:latin typeface="Segoe UI Semibold" panose="020B0702040204020203" pitchFamily="34" charset="0"/>
                  <a:cs typeface="Segoe UI Semibold" panose="020B0702040204020203" pitchFamily="34" charset="0"/>
                </a:rPr>
              </a:br>
              <a:r>
                <a:rPr lang="en-US" sz="1400">
                  <a:latin typeface="Segoe UI Semibold" panose="020B0702040204020203" pitchFamily="34" charset="0"/>
                  <a:cs typeface="Segoe UI Semibold" panose="020B0702040204020203" pitchFamily="34" charset="0"/>
                </a:rPr>
                <a:t>meet your customer demands easily </a:t>
              </a:r>
            </a:p>
          </p:txBody>
        </p:sp>
        <p:sp>
          <p:nvSpPr>
            <p:cNvPr id="26" name="TextBox 25">
              <a:extLst>
                <a:ext uri="{FF2B5EF4-FFF2-40B4-BE49-F238E27FC236}">
                  <a16:creationId xmlns:a16="http://schemas.microsoft.com/office/drawing/2014/main" id="{8A186072-6269-4119-842F-838136878805}"/>
                </a:ext>
              </a:extLst>
            </p:cNvPr>
            <p:cNvSpPr txBox="1"/>
            <p:nvPr/>
          </p:nvSpPr>
          <p:spPr>
            <a:xfrm>
              <a:off x="4534534" y="2567235"/>
              <a:ext cx="3657600" cy="491555"/>
            </a:xfrm>
            <a:prstGeom prst="rect">
              <a:avLst/>
            </a:prstGeom>
            <a:noFill/>
          </p:spPr>
          <p:txBody>
            <a:bodyPr wrap="square" lIns="186494" rIns="186494" rtlCol="0" anchor="ctr" anchorCtr="0">
              <a:noAutofit/>
            </a:bodyPr>
            <a:lstStyle/>
            <a:p>
              <a:pPr algn="ctr" defTabSz="932418">
                <a:lnSpc>
                  <a:spcPct val="90000"/>
                </a:lnSpc>
                <a:defRPr/>
              </a:pPr>
              <a:r>
                <a:rPr lang="en-US" sz="1400" dirty="0">
                  <a:gradFill>
                    <a:gsLst>
                      <a:gs pos="0">
                        <a:srgbClr val="FFFFFF"/>
                      </a:gs>
                      <a:gs pos="100000">
                        <a:srgbClr val="FFFFFF"/>
                      </a:gs>
                    </a:gsLst>
                    <a:lin ang="5400000" scaled="0"/>
                  </a:gradFill>
                  <a:latin typeface="Segoe UI Semibold"/>
                </a:rPr>
                <a:t>Increased Flexibility and Resiliency with Azure Stack Hub consistency </a:t>
              </a:r>
            </a:p>
          </p:txBody>
        </p:sp>
        <p:cxnSp>
          <p:nvCxnSpPr>
            <p:cNvPr id="27" name="Straight Connector 26">
              <a:extLst>
                <a:ext uri="{FF2B5EF4-FFF2-40B4-BE49-F238E27FC236}">
                  <a16:creationId xmlns:a16="http://schemas.microsoft.com/office/drawing/2014/main" id="{30B47882-5128-493D-BC33-1A94B62DCD19}"/>
                </a:ext>
              </a:extLst>
            </p:cNvPr>
            <p:cNvCxnSpPr>
              <a:cxnSpLocks/>
            </p:cNvCxnSpPr>
            <p:nvPr/>
          </p:nvCxnSpPr>
          <p:spPr>
            <a:xfrm>
              <a:off x="8380368" y="2473833"/>
              <a:ext cx="2896" cy="557534"/>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28" name="TextBox 27">
              <a:extLst>
                <a:ext uri="{FF2B5EF4-FFF2-40B4-BE49-F238E27FC236}">
                  <a16:creationId xmlns:a16="http://schemas.microsoft.com/office/drawing/2014/main" id="{1638FB4D-3FE1-4371-AA4F-7FA9D9621B15}"/>
                </a:ext>
              </a:extLst>
            </p:cNvPr>
            <p:cNvSpPr txBox="1"/>
            <p:nvPr/>
          </p:nvSpPr>
          <p:spPr>
            <a:xfrm>
              <a:off x="8508287" y="2529666"/>
              <a:ext cx="3657600" cy="501701"/>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Consistent experiences across cloud boundaries </a:t>
              </a:r>
            </a:p>
          </p:txBody>
        </p:sp>
        <p:cxnSp>
          <p:nvCxnSpPr>
            <p:cNvPr id="29" name="Straight Connector 28">
              <a:extLst>
                <a:ext uri="{FF2B5EF4-FFF2-40B4-BE49-F238E27FC236}">
                  <a16:creationId xmlns:a16="http://schemas.microsoft.com/office/drawing/2014/main" id="{203F78EB-7BF3-41EE-825D-8621E834995C}"/>
                </a:ext>
              </a:extLst>
            </p:cNvPr>
            <p:cNvCxnSpPr>
              <a:cxnSpLocks/>
            </p:cNvCxnSpPr>
            <p:nvPr/>
          </p:nvCxnSpPr>
          <p:spPr>
            <a:xfrm>
              <a:off x="4303863" y="2473833"/>
              <a:ext cx="0" cy="557534"/>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grpSp>
      <p:grpSp>
        <p:nvGrpSpPr>
          <p:cNvPr id="100" name="Group 99">
            <a:extLst>
              <a:ext uri="{FF2B5EF4-FFF2-40B4-BE49-F238E27FC236}">
                <a16:creationId xmlns:a16="http://schemas.microsoft.com/office/drawing/2014/main" id="{8A26F044-5246-429E-BA61-E46C11B11D23}"/>
              </a:ext>
            </a:extLst>
          </p:cNvPr>
          <p:cNvGrpSpPr/>
          <p:nvPr/>
        </p:nvGrpSpPr>
        <p:grpSpPr>
          <a:xfrm>
            <a:off x="11044" y="3982509"/>
            <a:ext cx="12439299" cy="980841"/>
            <a:chOff x="-7506" y="4067475"/>
            <a:chExt cx="12439299" cy="980841"/>
          </a:xfrm>
        </p:grpSpPr>
        <p:cxnSp>
          <p:nvCxnSpPr>
            <p:cNvPr id="42" name="Straight Connector 41">
              <a:extLst>
                <a:ext uri="{FF2B5EF4-FFF2-40B4-BE49-F238E27FC236}">
                  <a16:creationId xmlns:a16="http://schemas.microsoft.com/office/drawing/2014/main" id="{F89878C0-AD0E-471C-B50B-A902628CE9AE}"/>
                </a:ext>
              </a:extLst>
            </p:cNvPr>
            <p:cNvCxnSpPr>
              <a:cxnSpLocks/>
            </p:cNvCxnSpPr>
            <p:nvPr/>
          </p:nvCxnSpPr>
          <p:spPr>
            <a:xfrm>
              <a:off x="8087704" y="4067475"/>
              <a:ext cx="0" cy="892624"/>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57" name="Rectangle 56">
              <a:extLst>
                <a:ext uri="{FF2B5EF4-FFF2-40B4-BE49-F238E27FC236}">
                  <a16:creationId xmlns:a16="http://schemas.microsoft.com/office/drawing/2014/main" id="{C04A1EE1-F8F0-4798-97EF-4B4A8C7349A2}"/>
                </a:ext>
              </a:extLst>
            </p:cNvPr>
            <p:cNvSpPr/>
            <p:nvPr/>
          </p:nvSpPr>
          <p:spPr>
            <a:xfrm>
              <a:off x="-5822" y="4478771"/>
              <a:ext cx="12437615" cy="548640"/>
            </a:xfrm>
            <a:prstGeom prst="rect">
              <a:avLst/>
            </a:prstGeom>
            <a:solidFill>
              <a:srgbClr val="003C6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600">
                <a:solidFill>
                  <a:srgbClr val="FFFFFF"/>
                </a:solidFill>
                <a:latin typeface="Segoe UI Semilight"/>
              </a:endParaRPr>
            </a:p>
          </p:txBody>
        </p:sp>
        <p:sp>
          <p:nvSpPr>
            <p:cNvPr id="58" name="TextBox 57">
              <a:extLst>
                <a:ext uri="{FF2B5EF4-FFF2-40B4-BE49-F238E27FC236}">
                  <a16:creationId xmlns:a16="http://schemas.microsoft.com/office/drawing/2014/main" id="{C4F399AB-2BF3-46F5-A958-95856A774BA4}"/>
                </a:ext>
              </a:extLst>
            </p:cNvPr>
            <p:cNvSpPr txBox="1"/>
            <p:nvPr/>
          </p:nvSpPr>
          <p:spPr>
            <a:xfrm>
              <a:off x="313010" y="4510681"/>
              <a:ext cx="3657600" cy="499266"/>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Deploy modern serverless applications and microservices globally </a:t>
              </a:r>
            </a:p>
          </p:txBody>
        </p:sp>
        <p:cxnSp>
          <p:nvCxnSpPr>
            <p:cNvPr id="59" name="Straight Connector 58">
              <a:extLst>
                <a:ext uri="{FF2B5EF4-FFF2-40B4-BE49-F238E27FC236}">
                  <a16:creationId xmlns:a16="http://schemas.microsoft.com/office/drawing/2014/main" id="{8374D3FE-FBBF-490E-88DC-4DC52D9C8828}"/>
                </a:ext>
              </a:extLst>
            </p:cNvPr>
            <p:cNvCxnSpPr>
              <a:cxnSpLocks/>
            </p:cNvCxnSpPr>
            <p:nvPr/>
          </p:nvCxnSpPr>
          <p:spPr>
            <a:xfrm>
              <a:off x="8363572" y="4499675"/>
              <a:ext cx="0" cy="548641"/>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60" name="TextBox 59">
              <a:extLst>
                <a:ext uri="{FF2B5EF4-FFF2-40B4-BE49-F238E27FC236}">
                  <a16:creationId xmlns:a16="http://schemas.microsoft.com/office/drawing/2014/main" id="{035BF348-839A-4A59-B30C-8BDB22B5DA54}"/>
                </a:ext>
              </a:extLst>
            </p:cNvPr>
            <p:cNvSpPr txBox="1"/>
            <p:nvPr/>
          </p:nvSpPr>
          <p:spPr>
            <a:xfrm>
              <a:off x="8488595" y="4488709"/>
              <a:ext cx="3657600" cy="521238"/>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Enable seamless connections with Azure Services </a:t>
              </a:r>
            </a:p>
          </p:txBody>
        </p:sp>
        <p:cxnSp>
          <p:nvCxnSpPr>
            <p:cNvPr id="61" name="Straight Connector 60">
              <a:extLst>
                <a:ext uri="{FF2B5EF4-FFF2-40B4-BE49-F238E27FC236}">
                  <a16:creationId xmlns:a16="http://schemas.microsoft.com/office/drawing/2014/main" id="{FEEECF15-B955-4BD0-9A29-686A9F08842E}"/>
                </a:ext>
              </a:extLst>
            </p:cNvPr>
            <p:cNvCxnSpPr>
              <a:cxnSpLocks/>
            </p:cNvCxnSpPr>
            <p:nvPr/>
          </p:nvCxnSpPr>
          <p:spPr>
            <a:xfrm>
              <a:off x="4280725" y="4499676"/>
              <a:ext cx="0" cy="548640"/>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62" name="TextBox 61">
              <a:extLst>
                <a:ext uri="{FF2B5EF4-FFF2-40B4-BE49-F238E27FC236}">
                  <a16:creationId xmlns:a16="http://schemas.microsoft.com/office/drawing/2014/main" id="{EC19978A-587B-421A-9B82-5D5DAE66D119}"/>
                </a:ext>
              </a:extLst>
            </p:cNvPr>
            <p:cNvSpPr txBox="1"/>
            <p:nvPr/>
          </p:nvSpPr>
          <p:spPr>
            <a:xfrm>
              <a:off x="4514842" y="4549322"/>
              <a:ext cx="3657600" cy="477488"/>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Provide compliant services for users worldwide</a:t>
              </a:r>
            </a:p>
          </p:txBody>
        </p:sp>
        <p:sp>
          <p:nvSpPr>
            <p:cNvPr id="64" name="Rectangle 63">
              <a:extLst>
                <a:ext uri="{FF2B5EF4-FFF2-40B4-BE49-F238E27FC236}">
                  <a16:creationId xmlns:a16="http://schemas.microsoft.com/office/drawing/2014/main" id="{1B544013-323A-47AE-B891-1F4DA707D557}"/>
                </a:ext>
              </a:extLst>
            </p:cNvPr>
            <p:cNvSpPr/>
            <p:nvPr/>
          </p:nvSpPr>
          <p:spPr>
            <a:xfrm>
              <a:off x="-7506" y="4137048"/>
              <a:ext cx="12437616" cy="365760"/>
            </a:xfrm>
            <a:prstGeom prst="rect">
              <a:avLst/>
            </a:prstGeom>
            <a:solidFill>
              <a:srgbClr val="02214F">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18">
                <a:defRPr/>
              </a:pPr>
              <a:r>
                <a:rPr lang="en-US" sz="1600">
                  <a:gradFill>
                    <a:gsLst>
                      <a:gs pos="0">
                        <a:srgbClr val="FFFFFF"/>
                      </a:gs>
                      <a:gs pos="100000">
                        <a:srgbClr val="FFFFFF"/>
                      </a:gs>
                    </a:gsLst>
                    <a:lin ang="5400000" scaled="0"/>
                  </a:gradFill>
                  <a:latin typeface="Segoe UI Semibold"/>
                  <a:hlinkClick r:id="rId5"/>
                </a:rPr>
                <a:t>Geo-distributed applications </a:t>
              </a:r>
              <a:endParaRPr lang="en-US" sz="1600">
                <a:gradFill>
                  <a:gsLst>
                    <a:gs pos="0">
                      <a:srgbClr val="FFFFFF"/>
                    </a:gs>
                    <a:gs pos="100000">
                      <a:srgbClr val="FFFFFF"/>
                    </a:gs>
                  </a:gsLst>
                  <a:lin ang="5400000" scaled="0"/>
                </a:gradFill>
                <a:latin typeface="Segoe UI Semibold"/>
              </a:endParaRPr>
            </a:p>
          </p:txBody>
        </p:sp>
      </p:grpSp>
      <p:cxnSp>
        <p:nvCxnSpPr>
          <p:cNvPr id="69" name="Straight Connector 68">
            <a:extLst>
              <a:ext uri="{FF2B5EF4-FFF2-40B4-BE49-F238E27FC236}">
                <a16:creationId xmlns:a16="http://schemas.microsoft.com/office/drawing/2014/main" id="{8C18F6C2-CF2D-42FC-99D3-2EF73A6466B4}"/>
              </a:ext>
            </a:extLst>
          </p:cNvPr>
          <p:cNvCxnSpPr>
            <a:cxnSpLocks/>
          </p:cNvCxnSpPr>
          <p:nvPr/>
        </p:nvCxnSpPr>
        <p:spPr>
          <a:xfrm>
            <a:off x="8381580" y="5886539"/>
            <a:ext cx="0" cy="882997"/>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cxnSp>
        <p:nvCxnSpPr>
          <p:cNvPr id="71" name="Straight Connector 70">
            <a:extLst>
              <a:ext uri="{FF2B5EF4-FFF2-40B4-BE49-F238E27FC236}">
                <a16:creationId xmlns:a16="http://schemas.microsoft.com/office/drawing/2014/main" id="{9891CF83-F179-4DB2-9FC9-C3C35E67D5C0}"/>
              </a:ext>
            </a:extLst>
          </p:cNvPr>
          <p:cNvCxnSpPr>
            <a:cxnSpLocks/>
          </p:cNvCxnSpPr>
          <p:nvPr/>
        </p:nvCxnSpPr>
        <p:spPr>
          <a:xfrm flipH="1">
            <a:off x="4291432" y="5886539"/>
            <a:ext cx="14602" cy="882997"/>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grpSp>
        <p:nvGrpSpPr>
          <p:cNvPr id="101" name="Group 100">
            <a:extLst>
              <a:ext uri="{FF2B5EF4-FFF2-40B4-BE49-F238E27FC236}">
                <a16:creationId xmlns:a16="http://schemas.microsoft.com/office/drawing/2014/main" id="{A4F3EDD9-E02A-4307-ACE1-8DEC8A6E67AC}"/>
              </a:ext>
            </a:extLst>
          </p:cNvPr>
          <p:cNvGrpSpPr/>
          <p:nvPr/>
        </p:nvGrpSpPr>
        <p:grpSpPr>
          <a:xfrm>
            <a:off x="-15011" y="5013418"/>
            <a:ext cx="12458990" cy="921765"/>
            <a:chOff x="-15011" y="5145871"/>
            <a:chExt cx="12458990" cy="921765"/>
          </a:xfrm>
        </p:grpSpPr>
        <p:sp>
          <p:nvSpPr>
            <p:cNvPr id="67" name="Rectangle 66">
              <a:extLst>
                <a:ext uri="{FF2B5EF4-FFF2-40B4-BE49-F238E27FC236}">
                  <a16:creationId xmlns:a16="http://schemas.microsoft.com/office/drawing/2014/main" id="{AC457D8F-5C7D-4DEC-9C59-65B5FE585F2B}"/>
                </a:ext>
              </a:extLst>
            </p:cNvPr>
            <p:cNvSpPr/>
            <p:nvPr/>
          </p:nvSpPr>
          <p:spPr>
            <a:xfrm>
              <a:off x="-2827" y="5518996"/>
              <a:ext cx="12446806" cy="548640"/>
            </a:xfrm>
            <a:prstGeom prst="rect">
              <a:avLst/>
            </a:prstGeom>
            <a:solidFill>
              <a:srgbClr val="003C6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600">
                <a:solidFill>
                  <a:srgbClr val="FFFFFF"/>
                </a:solidFill>
                <a:latin typeface="Segoe UI Semilight"/>
              </a:endParaRPr>
            </a:p>
          </p:txBody>
        </p:sp>
        <p:sp>
          <p:nvSpPr>
            <p:cNvPr id="68" name="TextBox 67">
              <a:extLst>
                <a:ext uri="{FF2B5EF4-FFF2-40B4-BE49-F238E27FC236}">
                  <a16:creationId xmlns:a16="http://schemas.microsoft.com/office/drawing/2014/main" id="{AE1C6A44-8262-4930-A451-2D9C09622E6E}"/>
                </a:ext>
              </a:extLst>
            </p:cNvPr>
            <p:cNvSpPr txBox="1"/>
            <p:nvPr/>
          </p:nvSpPr>
          <p:spPr>
            <a:xfrm>
              <a:off x="323512" y="5521510"/>
              <a:ext cx="3657600" cy="493968"/>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Overcome latency challenges by </a:t>
              </a:r>
              <a:br>
                <a:rPr lang="en-US" sz="1400">
                  <a:gradFill>
                    <a:gsLst>
                      <a:gs pos="0">
                        <a:srgbClr val="FFFFFF"/>
                      </a:gs>
                      <a:gs pos="100000">
                        <a:srgbClr val="FFFFFF"/>
                      </a:gs>
                    </a:gsLst>
                    <a:lin ang="5400000" scaled="0"/>
                  </a:gradFill>
                  <a:latin typeface="Segoe UI Semibold"/>
                </a:rPr>
              </a:br>
              <a:r>
                <a:rPr lang="en-US" sz="1400">
                  <a:gradFill>
                    <a:gsLst>
                      <a:gs pos="0">
                        <a:srgbClr val="FFFFFF"/>
                      </a:gs>
                      <a:gs pos="100000">
                        <a:srgbClr val="FFFFFF"/>
                      </a:gs>
                    </a:gsLst>
                    <a:lin ang="5400000" scaled="0"/>
                  </a:gradFill>
                  <a:latin typeface="Segoe UI Semibold"/>
                </a:rPr>
                <a:t>optimizing data </a:t>
              </a:r>
            </a:p>
          </p:txBody>
        </p:sp>
        <p:sp>
          <p:nvSpPr>
            <p:cNvPr id="70" name="TextBox 69">
              <a:extLst>
                <a:ext uri="{FF2B5EF4-FFF2-40B4-BE49-F238E27FC236}">
                  <a16:creationId xmlns:a16="http://schemas.microsoft.com/office/drawing/2014/main" id="{A52F824E-0F52-43F0-9DD0-ADCAC9298DE4}"/>
                </a:ext>
              </a:extLst>
            </p:cNvPr>
            <p:cNvSpPr txBox="1"/>
            <p:nvPr/>
          </p:nvSpPr>
          <p:spPr>
            <a:xfrm>
              <a:off x="8499097" y="5521702"/>
              <a:ext cx="3657600" cy="514664"/>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Derive business insights across a “fleet” of systems </a:t>
              </a:r>
            </a:p>
          </p:txBody>
        </p:sp>
        <p:sp>
          <p:nvSpPr>
            <p:cNvPr id="72" name="TextBox 71">
              <a:extLst>
                <a:ext uri="{FF2B5EF4-FFF2-40B4-BE49-F238E27FC236}">
                  <a16:creationId xmlns:a16="http://schemas.microsoft.com/office/drawing/2014/main" id="{1CA1A3F0-42CD-4692-9CB1-900F41FA4370}"/>
                </a:ext>
              </a:extLst>
            </p:cNvPr>
            <p:cNvSpPr txBox="1"/>
            <p:nvPr/>
          </p:nvSpPr>
          <p:spPr>
            <a:xfrm>
              <a:off x="4525344" y="5549044"/>
              <a:ext cx="3657600" cy="500160"/>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Bring cloud first development model close to data </a:t>
              </a:r>
            </a:p>
          </p:txBody>
        </p:sp>
        <p:sp>
          <p:nvSpPr>
            <p:cNvPr id="74" name="Rectangle 73">
              <a:extLst>
                <a:ext uri="{FF2B5EF4-FFF2-40B4-BE49-F238E27FC236}">
                  <a16:creationId xmlns:a16="http://schemas.microsoft.com/office/drawing/2014/main" id="{8D6B068C-24E7-4543-8469-27D6B033182E}"/>
                </a:ext>
              </a:extLst>
            </p:cNvPr>
            <p:cNvSpPr/>
            <p:nvPr/>
          </p:nvSpPr>
          <p:spPr>
            <a:xfrm>
              <a:off x="-15011" y="5145871"/>
              <a:ext cx="12451485" cy="365760"/>
            </a:xfrm>
            <a:prstGeom prst="rect">
              <a:avLst/>
            </a:prstGeom>
            <a:solidFill>
              <a:srgbClr val="02214F">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18">
                <a:defRPr/>
              </a:pPr>
              <a:r>
                <a:rPr lang="en-US" sz="1600">
                  <a:gradFill>
                    <a:gsLst>
                      <a:gs pos="0">
                        <a:srgbClr val="FFFFFF"/>
                      </a:gs>
                      <a:gs pos="100000">
                        <a:srgbClr val="FFFFFF"/>
                      </a:gs>
                    </a:gsLst>
                    <a:lin ang="5400000" scaled="0"/>
                  </a:gradFill>
                  <a:latin typeface="Segoe UI Semibold"/>
                  <a:hlinkClick r:id="rId6"/>
                </a:rPr>
                <a:t>Tiered Data for Analytics </a:t>
              </a:r>
              <a:endParaRPr lang="en-US" sz="1600">
                <a:gradFill>
                  <a:gsLst>
                    <a:gs pos="0">
                      <a:srgbClr val="FFFFFF"/>
                    </a:gs>
                    <a:gs pos="100000">
                      <a:srgbClr val="FFFFFF"/>
                    </a:gs>
                  </a:gsLst>
                  <a:lin ang="5400000" scaled="0"/>
                </a:gradFill>
                <a:latin typeface="Segoe UI Semibold"/>
              </a:endParaRPr>
            </a:p>
          </p:txBody>
        </p:sp>
      </p:grpSp>
      <p:grpSp>
        <p:nvGrpSpPr>
          <p:cNvPr id="99" name="Group 98">
            <a:extLst>
              <a:ext uri="{FF2B5EF4-FFF2-40B4-BE49-F238E27FC236}">
                <a16:creationId xmlns:a16="http://schemas.microsoft.com/office/drawing/2014/main" id="{4F8A9F2D-6576-4B9A-819A-EE8C0EF8C2CA}"/>
              </a:ext>
            </a:extLst>
          </p:cNvPr>
          <p:cNvGrpSpPr/>
          <p:nvPr/>
        </p:nvGrpSpPr>
        <p:grpSpPr>
          <a:xfrm>
            <a:off x="-7506" y="3095463"/>
            <a:ext cx="12457849" cy="911386"/>
            <a:chOff x="-7506" y="3128390"/>
            <a:chExt cx="12457849" cy="911386"/>
          </a:xfrm>
        </p:grpSpPr>
        <p:sp>
          <p:nvSpPr>
            <p:cNvPr id="34" name="Rectangle 33">
              <a:extLst>
                <a:ext uri="{FF2B5EF4-FFF2-40B4-BE49-F238E27FC236}">
                  <a16:creationId xmlns:a16="http://schemas.microsoft.com/office/drawing/2014/main" id="{3A25D490-726E-445A-8F2A-394124BBE303}"/>
                </a:ext>
              </a:extLst>
            </p:cNvPr>
            <p:cNvSpPr/>
            <p:nvPr/>
          </p:nvSpPr>
          <p:spPr>
            <a:xfrm>
              <a:off x="4679" y="3468582"/>
              <a:ext cx="12437616" cy="548640"/>
            </a:xfrm>
            <a:prstGeom prst="rect">
              <a:avLst/>
            </a:prstGeom>
            <a:solidFill>
              <a:srgbClr val="003C6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600">
                <a:solidFill>
                  <a:srgbClr val="FFFFFF"/>
                </a:solidFill>
                <a:latin typeface="Segoe UI Semilight"/>
              </a:endParaRPr>
            </a:p>
          </p:txBody>
        </p:sp>
        <p:sp>
          <p:nvSpPr>
            <p:cNvPr id="31" name="Rectangle 30">
              <a:extLst>
                <a:ext uri="{FF2B5EF4-FFF2-40B4-BE49-F238E27FC236}">
                  <a16:creationId xmlns:a16="http://schemas.microsoft.com/office/drawing/2014/main" id="{63E82930-9C27-4CB4-9818-5407D462EF6B}"/>
                </a:ext>
              </a:extLst>
            </p:cNvPr>
            <p:cNvSpPr/>
            <p:nvPr/>
          </p:nvSpPr>
          <p:spPr>
            <a:xfrm>
              <a:off x="-7506" y="3128390"/>
              <a:ext cx="12457849" cy="365760"/>
            </a:xfrm>
            <a:prstGeom prst="rect">
              <a:avLst/>
            </a:prstGeom>
            <a:solidFill>
              <a:srgbClr val="02214F">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18">
                <a:defRPr/>
              </a:pPr>
              <a:r>
                <a:rPr lang="en-US" sz="1600">
                  <a:gradFill>
                    <a:gsLst>
                      <a:gs pos="0">
                        <a:srgbClr val="FFFFFF"/>
                      </a:gs>
                      <a:gs pos="100000">
                        <a:srgbClr val="FFFFFF"/>
                      </a:gs>
                    </a:gsLst>
                    <a:lin ang="5400000" scaled="0"/>
                  </a:gradFill>
                  <a:latin typeface="Segoe UI Semibold"/>
                  <a:hlinkClick r:id="rId7"/>
                </a:rPr>
                <a:t>AI at the edge</a:t>
              </a:r>
              <a:endParaRPr lang="en-US" sz="1600">
                <a:gradFill>
                  <a:gsLst>
                    <a:gs pos="0">
                      <a:srgbClr val="FFFFFF"/>
                    </a:gs>
                    <a:gs pos="100000">
                      <a:srgbClr val="FFFFFF"/>
                    </a:gs>
                  </a:gsLst>
                  <a:lin ang="5400000" scaled="0"/>
                </a:gradFill>
                <a:latin typeface="Segoe UI Semibold"/>
              </a:endParaRPr>
            </a:p>
          </p:txBody>
        </p:sp>
        <p:sp>
          <p:nvSpPr>
            <p:cNvPr id="41" name="TextBox 40">
              <a:extLst>
                <a:ext uri="{FF2B5EF4-FFF2-40B4-BE49-F238E27FC236}">
                  <a16:creationId xmlns:a16="http://schemas.microsoft.com/office/drawing/2014/main" id="{D19F569B-93B0-4437-B166-3941A14B4A2F}"/>
                </a:ext>
              </a:extLst>
            </p:cNvPr>
            <p:cNvSpPr txBox="1"/>
            <p:nvPr/>
          </p:nvSpPr>
          <p:spPr>
            <a:xfrm>
              <a:off x="331018" y="3476359"/>
              <a:ext cx="3657600" cy="521041"/>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Bring intelligence and computing power to where your data originates</a:t>
              </a:r>
            </a:p>
          </p:txBody>
        </p:sp>
        <p:sp>
          <p:nvSpPr>
            <p:cNvPr id="43" name="TextBox 42">
              <a:extLst>
                <a:ext uri="{FF2B5EF4-FFF2-40B4-BE49-F238E27FC236}">
                  <a16:creationId xmlns:a16="http://schemas.microsoft.com/office/drawing/2014/main" id="{0B2527CA-F50B-45B6-B25F-2EB03E023C38}"/>
                </a:ext>
              </a:extLst>
            </p:cNvPr>
            <p:cNvSpPr txBox="1"/>
            <p:nvPr/>
          </p:nvSpPr>
          <p:spPr>
            <a:xfrm>
              <a:off x="8506603" y="3486618"/>
              <a:ext cx="3657600" cy="533310"/>
            </a:xfrm>
            <a:prstGeom prst="rect">
              <a:avLst/>
            </a:prstGeom>
            <a:noFill/>
          </p:spPr>
          <p:txBody>
            <a:bodyPr wrap="square" lIns="186494" rIns="186494" rtlCol="0" anchor="ctr" anchorCtr="0">
              <a:noAutofit/>
            </a:bodyPr>
            <a:lstStyle/>
            <a:p>
              <a:pPr algn="ctr" defTabSz="932418">
                <a:lnSpc>
                  <a:spcPct val="90000"/>
                </a:lnSpc>
                <a:defRPr/>
              </a:pPr>
              <a:r>
                <a:rPr lang="en-US" sz="1400">
                  <a:gradFill>
                    <a:gsLst>
                      <a:gs pos="0">
                        <a:srgbClr val="FFFFFF"/>
                      </a:gs>
                      <a:gs pos="100000">
                        <a:srgbClr val="FFFFFF"/>
                      </a:gs>
                    </a:gsLst>
                    <a:lin ang="5400000" scaled="0"/>
                  </a:gradFill>
                  <a:latin typeface="Segoe UI Semibold"/>
                </a:rPr>
                <a:t>Get faster insights with </a:t>
              </a:r>
            </a:p>
            <a:p>
              <a:pPr algn="ctr" defTabSz="932418">
                <a:lnSpc>
                  <a:spcPct val="90000"/>
                </a:lnSpc>
                <a:defRPr/>
              </a:pPr>
              <a:r>
                <a:rPr lang="en-US" sz="1400">
                  <a:gradFill>
                    <a:gsLst>
                      <a:gs pos="0">
                        <a:srgbClr val="FFFFFF"/>
                      </a:gs>
                      <a:gs pos="100000">
                        <a:srgbClr val="FFFFFF"/>
                      </a:gs>
                    </a:gsLst>
                    <a:lin ang="5400000" scaled="0"/>
                  </a:gradFill>
                  <a:latin typeface="Segoe UI Semibold"/>
                </a:rPr>
                <a:t>inference at the edge </a:t>
              </a:r>
            </a:p>
          </p:txBody>
        </p:sp>
        <p:cxnSp>
          <p:nvCxnSpPr>
            <p:cNvPr id="44" name="Straight Connector 43">
              <a:extLst>
                <a:ext uri="{FF2B5EF4-FFF2-40B4-BE49-F238E27FC236}">
                  <a16:creationId xmlns:a16="http://schemas.microsoft.com/office/drawing/2014/main" id="{F3FDDA73-B1ED-471C-9657-1215EDA880F1}"/>
                </a:ext>
              </a:extLst>
            </p:cNvPr>
            <p:cNvCxnSpPr>
              <a:cxnSpLocks/>
            </p:cNvCxnSpPr>
            <p:nvPr/>
          </p:nvCxnSpPr>
          <p:spPr>
            <a:xfrm flipH="1">
              <a:off x="4298733" y="3452410"/>
              <a:ext cx="7158" cy="573517"/>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
          <p:nvSpPr>
            <p:cNvPr id="45" name="TextBox 44">
              <a:extLst>
                <a:ext uri="{FF2B5EF4-FFF2-40B4-BE49-F238E27FC236}">
                  <a16:creationId xmlns:a16="http://schemas.microsoft.com/office/drawing/2014/main" id="{3093D5CC-0567-40CF-9015-9D62E9D3D7C2}"/>
                </a:ext>
              </a:extLst>
            </p:cNvPr>
            <p:cNvSpPr txBox="1"/>
            <p:nvPr/>
          </p:nvSpPr>
          <p:spPr>
            <a:xfrm>
              <a:off x="4532850" y="3538900"/>
              <a:ext cx="3657600" cy="500876"/>
            </a:xfrm>
            <a:prstGeom prst="rect">
              <a:avLst/>
            </a:prstGeom>
            <a:noFill/>
          </p:spPr>
          <p:txBody>
            <a:bodyPr wrap="square" lIns="186494" rIns="186494" rtlCol="0" anchor="ctr" anchorCtr="0">
              <a:noAutofit/>
            </a:bodyPr>
            <a:lstStyle/>
            <a:p>
              <a:pPr algn="ctr" defTabSz="932418">
                <a:lnSpc>
                  <a:spcPct val="90000"/>
                </a:lnSpc>
                <a:defRPr/>
              </a:pPr>
              <a:r>
                <a:rPr lang="fr-FR" sz="1400">
                  <a:gradFill>
                    <a:gsLst>
                      <a:gs pos="0">
                        <a:srgbClr val="FFFFFF"/>
                      </a:gs>
                      <a:gs pos="100000">
                        <a:srgbClr val="FFFFFF"/>
                      </a:gs>
                    </a:gsLst>
                    <a:lin ang="5400000" scaled="0"/>
                  </a:gradFill>
                  <a:latin typeface="Segoe UI Semibold"/>
                </a:rPr>
                <a:t>Train </a:t>
              </a:r>
              <a:r>
                <a:rPr lang="fr-FR" sz="1400" err="1">
                  <a:gradFill>
                    <a:gsLst>
                      <a:gs pos="0">
                        <a:srgbClr val="FFFFFF"/>
                      </a:gs>
                      <a:gs pos="100000">
                        <a:srgbClr val="FFFFFF"/>
                      </a:gs>
                    </a:gsLst>
                    <a:lin ang="5400000" scaled="0"/>
                  </a:gradFill>
                  <a:latin typeface="Segoe UI Semibold"/>
                </a:rPr>
                <a:t>models</a:t>
              </a:r>
              <a:r>
                <a:rPr lang="fr-FR" sz="1400">
                  <a:gradFill>
                    <a:gsLst>
                      <a:gs pos="0">
                        <a:srgbClr val="FFFFFF"/>
                      </a:gs>
                      <a:gs pos="100000">
                        <a:srgbClr val="FFFFFF"/>
                      </a:gs>
                    </a:gsLst>
                    <a:lin ang="5400000" scaled="0"/>
                  </a:gradFill>
                  <a:latin typeface="Segoe UI Semibold"/>
                </a:rPr>
                <a:t> at </a:t>
              </a:r>
              <a:r>
                <a:rPr lang="fr-FR" sz="1400" err="1">
                  <a:gradFill>
                    <a:gsLst>
                      <a:gs pos="0">
                        <a:srgbClr val="FFFFFF"/>
                      </a:gs>
                      <a:gs pos="100000">
                        <a:srgbClr val="FFFFFF"/>
                      </a:gs>
                    </a:gsLst>
                    <a:lin ang="5400000" scaled="0"/>
                  </a:gradFill>
                  <a:latin typeface="Segoe UI Semibold"/>
                </a:rPr>
                <a:t>scale</a:t>
              </a:r>
              <a:r>
                <a:rPr lang="fr-FR" sz="1400">
                  <a:gradFill>
                    <a:gsLst>
                      <a:gs pos="0">
                        <a:srgbClr val="FFFFFF"/>
                      </a:gs>
                      <a:gs pos="100000">
                        <a:srgbClr val="FFFFFF"/>
                      </a:gs>
                    </a:gsLst>
                    <a:lin ang="5400000" scaled="0"/>
                  </a:gradFill>
                  <a:latin typeface="Segoe UI Semibold"/>
                </a:rPr>
                <a:t> </a:t>
              </a:r>
            </a:p>
            <a:p>
              <a:pPr algn="ctr" defTabSz="932418">
                <a:lnSpc>
                  <a:spcPct val="90000"/>
                </a:lnSpc>
                <a:defRPr/>
              </a:pPr>
              <a:r>
                <a:rPr lang="fr-FR" sz="1400">
                  <a:gradFill>
                    <a:gsLst>
                      <a:gs pos="0">
                        <a:srgbClr val="FFFFFF"/>
                      </a:gs>
                      <a:gs pos="100000">
                        <a:srgbClr val="FFFFFF"/>
                      </a:gs>
                    </a:gsLst>
                    <a:lin ang="5400000" scaled="0"/>
                  </a:gradFill>
                  <a:latin typeface="Segoe UI Semibold"/>
                </a:rPr>
                <a:t>– </a:t>
              </a:r>
              <a:r>
                <a:rPr lang="fr-FR" sz="1400" err="1">
                  <a:gradFill>
                    <a:gsLst>
                      <a:gs pos="0">
                        <a:srgbClr val="FFFFFF"/>
                      </a:gs>
                      <a:gs pos="100000">
                        <a:srgbClr val="FFFFFF"/>
                      </a:gs>
                    </a:gsLst>
                    <a:lin ang="5400000" scaled="0"/>
                  </a:gradFill>
                  <a:latin typeface="Segoe UI Semibold"/>
                </a:rPr>
                <a:t>deploy</a:t>
              </a:r>
              <a:r>
                <a:rPr lang="fr-FR" sz="1400">
                  <a:gradFill>
                    <a:gsLst>
                      <a:gs pos="0">
                        <a:srgbClr val="FFFFFF"/>
                      </a:gs>
                      <a:gs pos="100000">
                        <a:srgbClr val="FFFFFF"/>
                      </a:gs>
                    </a:gsLst>
                    <a:lin ang="5400000" scaled="0"/>
                  </a:gradFill>
                  <a:latin typeface="Segoe UI Semibold"/>
                </a:rPr>
                <a:t>  </a:t>
              </a:r>
              <a:r>
                <a:rPr lang="fr-FR" sz="1400" err="1">
                  <a:gradFill>
                    <a:gsLst>
                      <a:gs pos="0">
                        <a:srgbClr val="FFFFFF"/>
                      </a:gs>
                      <a:gs pos="100000">
                        <a:srgbClr val="FFFFFF"/>
                      </a:gs>
                    </a:gsLst>
                    <a:lin ang="5400000" scaled="0"/>
                  </a:gradFill>
                  <a:latin typeface="Segoe UI Semibold"/>
                </a:rPr>
                <a:t>models</a:t>
              </a:r>
              <a:r>
                <a:rPr lang="fr-FR" sz="1400">
                  <a:gradFill>
                    <a:gsLst>
                      <a:gs pos="0">
                        <a:srgbClr val="FFFFFF"/>
                      </a:gs>
                      <a:gs pos="100000">
                        <a:srgbClr val="FFFFFF"/>
                      </a:gs>
                    </a:gsLst>
                    <a:lin ang="5400000" scaled="0"/>
                  </a:gradFill>
                  <a:latin typeface="Segoe UI Semibold"/>
                </a:rPr>
                <a:t> on-</a:t>
              </a:r>
              <a:r>
                <a:rPr lang="fr-FR" sz="1400" err="1">
                  <a:gradFill>
                    <a:gsLst>
                      <a:gs pos="0">
                        <a:srgbClr val="FFFFFF"/>
                      </a:gs>
                      <a:gs pos="100000">
                        <a:srgbClr val="FFFFFF"/>
                      </a:gs>
                    </a:gsLst>
                    <a:lin ang="5400000" scaled="0"/>
                  </a:gradFill>
                  <a:latin typeface="Segoe UI Semibold"/>
                </a:rPr>
                <a:t>premises</a:t>
              </a:r>
              <a:r>
                <a:rPr lang="fr-FR" sz="1400">
                  <a:gradFill>
                    <a:gsLst>
                      <a:gs pos="0">
                        <a:srgbClr val="FFFFFF"/>
                      </a:gs>
                      <a:gs pos="100000">
                        <a:srgbClr val="FFFFFF"/>
                      </a:gs>
                    </a:gsLst>
                    <a:lin ang="5400000" scaled="0"/>
                  </a:gradFill>
                  <a:latin typeface="Segoe UI Semibold"/>
                </a:rPr>
                <a:t> </a:t>
              </a:r>
            </a:p>
          </p:txBody>
        </p:sp>
        <p:cxnSp>
          <p:nvCxnSpPr>
            <p:cNvPr id="81" name="Straight Connector 80">
              <a:extLst>
                <a:ext uri="{FF2B5EF4-FFF2-40B4-BE49-F238E27FC236}">
                  <a16:creationId xmlns:a16="http://schemas.microsoft.com/office/drawing/2014/main" id="{807A9AD6-81B1-47D8-BC53-A7BC545D538F}"/>
                </a:ext>
              </a:extLst>
            </p:cNvPr>
            <p:cNvCxnSpPr>
              <a:cxnSpLocks/>
            </p:cNvCxnSpPr>
            <p:nvPr/>
          </p:nvCxnSpPr>
          <p:spPr>
            <a:xfrm>
              <a:off x="8381580" y="3477286"/>
              <a:ext cx="0" cy="548641"/>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grpSp>
      <p:sp>
        <p:nvSpPr>
          <p:cNvPr id="82" name="Title 81">
            <a:extLst>
              <a:ext uri="{FF2B5EF4-FFF2-40B4-BE49-F238E27FC236}">
                <a16:creationId xmlns:a16="http://schemas.microsoft.com/office/drawing/2014/main" id="{F6E575FC-51FD-4262-A73F-3E34654C7646}"/>
              </a:ext>
            </a:extLst>
          </p:cNvPr>
          <p:cNvSpPr>
            <a:spLocks noGrp="1"/>
          </p:cNvSpPr>
          <p:nvPr>
            <p:ph type="title"/>
          </p:nvPr>
        </p:nvSpPr>
        <p:spPr/>
        <p:txBody>
          <a:bodyPr/>
          <a:lstStyle/>
          <a:p>
            <a:r>
              <a:rPr lang="en-US" dirty="0"/>
              <a:t>Hybrid cloud patterns and guides</a:t>
            </a:r>
          </a:p>
        </p:txBody>
      </p:sp>
      <p:grpSp>
        <p:nvGrpSpPr>
          <p:cNvPr id="102" name="Group 101">
            <a:extLst>
              <a:ext uri="{FF2B5EF4-FFF2-40B4-BE49-F238E27FC236}">
                <a16:creationId xmlns:a16="http://schemas.microsoft.com/office/drawing/2014/main" id="{DECC6A58-A2A0-4074-9FE7-9F077269490A}"/>
              </a:ext>
            </a:extLst>
          </p:cNvPr>
          <p:cNvGrpSpPr/>
          <p:nvPr/>
        </p:nvGrpSpPr>
        <p:grpSpPr>
          <a:xfrm>
            <a:off x="-15010" y="6000603"/>
            <a:ext cx="12451485" cy="911694"/>
            <a:chOff x="-7506" y="6161894"/>
            <a:chExt cx="12451485" cy="911694"/>
          </a:xfrm>
        </p:grpSpPr>
        <p:sp>
          <p:nvSpPr>
            <p:cNvPr id="83" name="Rectangle 82">
              <a:extLst>
                <a:ext uri="{FF2B5EF4-FFF2-40B4-BE49-F238E27FC236}">
                  <a16:creationId xmlns:a16="http://schemas.microsoft.com/office/drawing/2014/main" id="{515058E7-CF60-4E7B-9AF8-2B1D2BE0A28E}"/>
                </a:ext>
              </a:extLst>
            </p:cNvPr>
            <p:cNvSpPr/>
            <p:nvPr/>
          </p:nvSpPr>
          <p:spPr>
            <a:xfrm>
              <a:off x="-2827" y="6524948"/>
              <a:ext cx="12446806" cy="548640"/>
            </a:xfrm>
            <a:prstGeom prst="rect">
              <a:avLst/>
            </a:prstGeom>
            <a:solidFill>
              <a:srgbClr val="003C6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600">
                <a:solidFill>
                  <a:srgbClr val="FFFFFF"/>
                </a:solidFill>
                <a:latin typeface="Segoe UI Semilight"/>
              </a:endParaRPr>
            </a:p>
          </p:txBody>
        </p:sp>
        <p:sp>
          <p:nvSpPr>
            <p:cNvPr id="84" name="TextBox 83">
              <a:extLst>
                <a:ext uri="{FF2B5EF4-FFF2-40B4-BE49-F238E27FC236}">
                  <a16:creationId xmlns:a16="http://schemas.microsoft.com/office/drawing/2014/main" id="{380B4B5B-295A-4E47-937D-A369528451D6}"/>
                </a:ext>
              </a:extLst>
            </p:cNvPr>
            <p:cNvSpPr txBox="1"/>
            <p:nvPr/>
          </p:nvSpPr>
          <p:spPr>
            <a:xfrm>
              <a:off x="323512" y="6527462"/>
              <a:ext cx="3657600" cy="493968"/>
            </a:xfrm>
            <a:prstGeom prst="rect">
              <a:avLst/>
            </a:prstGeom>
            <a:noFill/>
          </p:spPr>
          <p:txBody>
            <a:bodyPr wrap="square" lIns="186494" rIns="186494" rtlCol="0" anchor="ctr" anchorCtr="0">
              <a:noAutofit/>
            </a:bodyPr>
            <a:lstStyle/>
            <a:p>
              <a:pPr algn="ctr" defTabSz="932597">
                <a:lnSpc>
                  <a:spcPct val="90000"/>
                </a:lnSpc>
                <a:defRPr/>
              </a:pPr>
              <a:r>
                <a:rPr lang="en-US" sz="1400">
                  <a:gradFill>
                    <a:gsLst>
                      <a:gs pos="0">
                        <a:srgbClr val="FFFFFF"/>
                      </a:gs>
                      <a:gs pos="100000">
                        <a:srgbClr val="FFFFFF"/>
                      </a:gs>
                    </a:gsLst>
                    <a:lin ang="5400000" scaled="0"/>
                  </a:gradFill>
                  <a:latin typeface="Segoe UI Semibold"/>
                </a:rPr>
                <a:t>Bring applications </a:t>
              </a:r>
              <a:br>
                <a:rPr lang="en-US" sz="1400">
                  <a:gradFill>
                    <a:gsLst>
                      <a:gs pos="0">
                        <a:srgbClr val="FFFFFF"/>
                      </a:gs>
                      <a:gs pos="100000">
                        <a:srgbClr val="FFFFFF"/>
                      </a:gs>
                    </a:gsLst>
                    <a:lin ang="5400000" scaled="0"/>
                  </a:gradFill>
                  <a:latin typeface="Segoe UI Semibold"/>
                </a:rPr>
              </a:br>
              <a:r>
                <a:rPr lang="en-US" sz="1400">
                  <a:gradFill>
                    <a:gsLst>
                      <a:gs pos="0">
                        <a:srgbClr val="FFFFFF"/>
                      </a:gs>
                      <a:gs pos="100000">
                        <a:srgbClr val="FFFFFF"/>
                      </a:gs>
                    </a:gsLst>
                    <a:lin ang="5400000" scaled="0"/>
                  </a:gradFill>
                  <a:latin typeface="Segoe UI Semibold"/>
                </a:rPr>
                <a:t>and services to where data resides </a:t>
              </a:r>
            </a:p>
          </p:txBody>
        </p:sp>
        <p:sp>
          <p:nvSpPr>
            <p:cNvPr id="85" name="TextBox 84">
              <a:extLst>
                <a:ext uri="{FF2B5EF4-FFF2-40B4-BE49-F238E27FC236}">
                  <a16:creationId xmlns:a16="http://schemas.microsoft.com/office/drawing/2014/main" id="{43FB887A-F0F6-48F3-957D-05AE6C73081A}"/>
                </a:ext>
              </a:extLst>
            </p:cNvPr>
            <p:cNvSpPr txBox="1"/>
            <p:nvPr/>
          </p:nvSpPr>
          <p:spPr>
            <a:xfrm>
              <a:off x="8499097" y="6527654"/>
              <a:ext cx="3657600" cy="514664"/>
            </a:xfrm>
            <a:prstGeom prst="rect">
              <a:avLst/>
            </a:prstGeom>
            <a:noFill/>
          </p:spPr>
          <p:txBody>
            <a:bodyPr wrap="square" lIns="186494" rIns="186494" rtlCol="0" anchor="ctr" anchorCtr="0">
              <a:noAutofit/>
            </a:bodyPr>
            <a:lstStyle/>
            <a:p>
              <a:pPr algn="ctr" defTabSz="932597">
                <a:lnSpc>
                  <a:spcPct val="90000"/>
                </a:lnSpc>
                <a:defRPr/>
              </a:pPr>
              <a:r>
                <a:rPr lang="en-US" sz="1400">
                  <a:gradFill>
                    <a:gsLst>
                      <a:gs pos="0">
                        <a:srgbClr val="FFFFFF"/>
                      </a:gs>
                      <a:gs pos="100000">
                        <a:srgbClr val="FFFFFF"/>
                      </a:gs>
                    </a:gsLst>
                    <a:lin ang="5400000" scaled="0"/>
                  </a:gradFill>
                  <a:latin typeface="Segoe UI Semibold"/>
                </a:rPr>
                <a:t>Meet regulatory, data privacy, and compliance requirements</a:t>
              </a:r>
            </a:p>
          </p:txBody>
        </p:sp>
        <p:sp>
          <p:nvSpPr>
            <p:cNvPr id="86" name="TextBox 85">
              <a:extLst>
                <a:ext uri="{FF2B5EF4-FFF2-40B4-BE49-F238E27FC236}">
                  <a16:creationId xmlns:a16="http://schemas.microsoft.com/office/drawing/2014/main" id="{477B64BF-4011-400F-8C4B-A618B0484F0C}"/>
                </a:ext>
              </a:extLst>
            </p:cNvPr>
            <p:cNvSpPr txBox="1"/>
            <p:nvPr/>
          </p:nvSpPr>
          <p:spPr>
            <a:xfrm>
              <a:off x="4525344" y="6554996"/>
              <a:ext cx="3657600" cy="500160"/>
            </a:xfrm>
            <a:prstGeom prst="rect">
              <a:avLst/>
            </a:prstGeom>
            <a:noFill/>
          </p:spPr>
          <p:txBody>
            <a:bodyPr wrap="square" lIns="186494" rIns="186494" rtlCol="0" anchor="ctr" anchorCtr="0">
              <a:noAutofit/>
            </a:bodyPr>
            <a:lstStyle/>
            <a:p>
              <a:pPr algn="ctr" defTabSz="932597">
                <a:lnSpc>
                  <a:spcPct val="90000"/>
                </a:lnSpc>
                <a:defRPr/>
              </a:pPr>
              <a:r>
                <a:rPr lang="en-US" sz="1400">
                  <a:gradFill>
                    <a:gsLst>
                      <a:gs pos="0">
                        <a:srgbClr val="FFFFFF"/>
                      </a:gs>
                      <a:gs pos="100000">
                        <a:srgbClr val="FFFFFF"/>
                      </a:gs>
                    </a:gsLst>
                    <a:lin ang="5400000" scaled="0"/>
                  </a:gradFill>
                  <a:latin typeface="Segoe UI Semibold"/>
                </a:rPr>
                <a:t>Create robust applications that span across cloud boundaries </a:t>
              </a:r>
            </a:p>
          </p:txBody>
        </p:sp>
        <p:sp>
          <p:nvSpPr>
            <p:cNvPr id="87" name="Rectangle 86">
              <a:extLst>
                <a:ext uri="{FF2B5EF4-FFF2-40B4-BE49-F238E27FC236}">
                  <a16:creationId xmlns:a16="http://schemas.microsoft.com/office/drawing/2014/main" id="{8994AD0D-DCF9-49E4-BAE3-AAB0CE9AC525}"/>
                </a:ext>
              </a:extLst>
            </p:cNvPr>
            <p:cNvSpPr/>
            <p:nvPr/>
          </p:nvSpPr>
          <p:spPr>
            <a:xfrm>
              <a:off x="-7506" y="6161894"/>
              <a:ext cx="12451485" cy="365760"/>
            </a:xfrm>
            <a:prstGeom prst="rect">
              <a:avLst/>
            </a:prstGeom>
            <a:solidFill>
              <a:srgbClr val="02214F">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18">
                <a:defRPr/>
              </a:pPr>
              <a:r>
                <a:rPr lang="en-US" sz="1600">
                  <a:gradFill>
                    <a:gsLst>
                      <a:gs pos="0">
                        <a:srgbClr val="FFFFFF"/>
                      </a:gs>
                      <a:gs pos="100000">
                        <a:srgbClr val="FFFFFF"/>
                      </a:gs>
                    </a:gsLst>
                    <a:lin ang="5400000" scaled="0"/>
                  </a:gradFill>
                  <a:latin typeface="Segoe UI Semibold"/>
                  <a:hlinkClick r:id="rId8"/>
                </a:rPr>
                <a:t>Data Sovereignty and Data Gravity </a:t>
              </a:r>
              <a:endParaRPr lang="en-US" sz="1600">
                <a:gradFill>
                  <a:gsLst>
                    <a:gs pos="0">
                      <a:srgbClr val="FFFFFF"/>
                    </a:gs>
                    <a:gs pos="100000">
                      <a:srgbClr val="FFFFFF"/>
                    </a:gs>
                  </a:gsLst>
                  <a:lin ang="5400000" scaled="0"/>
                </a:gradFill>
                <a:latin typeface="Segoe UI Semibold"/>
              </a:endParaRPr>
            </a:p>
          </p:txBody>
        </p:sp>
        <p:cxnSp>
          <p:nvCxnSpPr>
            <p:cNvPr id="88" name="Straight Connector 87">
              <a:extLst>
                <a:ext uri="{FF2B5EF4-FFF2-40B4-BE49-F238E27FC236}">
                  <a16:creationId xmlns:a16="http://schemas.microsoft.com/office/drawing/2014/main" id="{C622B846-743D-49E0-B63A-4F6A6208A116}"/>
                </a:ext>
              </a:extLst>
            </p:cNvPr>
            <p:cNvCxnSpPr>
              <a:cxnSpLocks/>
            </p:cNvCxnSpPr>
            <p:nvPr/>
          </p:nvCxnSpPr>
          <p:spPr>
            <a:xfrm>
              <a:off x="8398749" y="6524948"/>
              <a:ext cx="0" cy="496482"/>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cxnSp>
          <p:nvCxnSpPr>
            <p:cNvPr id="89" name="Straight Connector 88">
              <a:extLst>
                <a:ext uri="{FF2B5EF4-FFF2-40B4-BE49-F238E27FC236}">
                  <a16:creationId xmlns:a16="http://schemas.microsoft.com/office/drawing/2014/main" id="{1B8B717B-2C12-4371-B975-D018FF39A64C}"/>
                </a:ext>
              </a:extLst>
            </p:cNvPr>
            <p:cNvCxnSpPr>
              <a:cxnSpLocks/>
            </p:cNvCxnSpPr>
            <p:nvPr/>
          </p:nvCxnSpPr>
          <p:spPr>
            <a:xfrm>
              <a:off x="4323203" y="6524948"/>
              <a:ext cx="0" cy="496482"/>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grpSp>
      <p:cxnSp>
        <p:nvCxnSpPr>
          <p:cNvPr id="52" name="Straight Connector 51">
            <a:extLst>
              <a:ext uri="{FF2B5EF4-FFF2-40B4-BE49-F238E27FC236}">
                <a16:creationId xmlns:a16="http://schemas.microsoft.com/office/drawing/2014/main" id="{9BBEE611-BBCD-4B5E-930C-A49A2A30DD2E}"/>
              </a:ext>
            </a:extLst>
          </p:cNvPr>
          <p:cNvCxnSpPr>
            <a:cxnSpLocks/>
          </p:cNvCxnSpPr>
          <p:nvPr/>
        </p:nvCxnSpPr>
        <p:spPr>
          <a:xfrm flipH="1">
            <a:off x="4312120" y="5365387"/>
            <a:ext cx="7158" cy="573517"/>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cxnSp>
        <p:nvCxnSpPr>
          <p:cNvPr id="54" name="Straight Connector 53">
            <a:extLst>
              <a:ext uri="{FF2B5EF4-FFF2-40B4-BE49-F238E27FC236}">
                <a16:creationId xmlns:a16="http://schemas.microsoft.com/office/drawing/2014/main" id="{25AE6409-339C-4F4D-8CBA-2FD1DFBB9B54}"/>
              </a:ext>
            </a:extLst>
          </p:cNvPr>
          <p:cNvCxnSpPr>
            <a:cxnSpLocks/>
          </p:cNvCxnSpPr>
          <p:nvPr/>
        </p:nvCxnSpPr>
        <p:spPr>
          <a:xfrm flipH="1">
            <a:off x="8367139" y="5416591"/>
            <a:ext cx="7158" cy="573517"/>
          </a:xfrm>
          <a:prstGeom prst="line">
            <a:avLst/>
          </a:prstGeom>
          <a:ln w="28575">
            <a:solidFill>
              <a:srgbClr val="FFFFFF"/>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399069723"/>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2D241-88EF-4730-9B23-351EA1811A92}"/>
              </a:ext>
            </a:extLst>
          </p:cNvPr>
          <p:cNvSpPr>
            <a:spLocks noGrp="1"/>
          </p:cNvSpPr>
          <p:nvPr>
            <p:ph type="title"/>
          </p:nvPr>
        </p:nvSpPr>
        <p:spPr>
          <a:xfrm>
            <a:off x="274639" y="295275"/>
            <a:ext cx="3325209" cy="2630805"/>
          </a:xfrm>
        </p:spPr>
        <p:txBody>
          <a:bodyPr/>
          <a:lstStyle/>
          <a:p>
            <a:r>
              <a:rPr lang="en-US" dirty="0"/>
              <a:t>Drill down: </a:t>
            </a:r>
            <a:br>
              <a:rPr lang="en-US" dirty="0"/>
            </a:br>
            <a:r>
              <a:rPr lang="en-US" i="1" dirty="0"/>
              <a:t>AI at the Edge </a:t>
            </a:r>
            <a:r>
              <a:rPr lang="en-US" dirty="0"/>
              <a:t>- A machine </a:t>
            </a:r>
            <a:br>
              <a:rPr lang="en-US" dirty="0"/>
            </a:br>
            <a:r>
              <a:rPr lang="en-US" dirty="0"/>
              <a:t>learning solution</a:t>
            </a:r>
          </a:p>
        </p:txBody>
      </p:sp>
      <p:sp>
        <p:nvSpPr>
          <p:cNvPr id="3" name="Slide Number Placeholder 2">
            <a:extLst>
              <a:ext uri="{FF2B5EF4-FFF2-40B4-BE49-F238E27FC236}">
                <a16:creationId xmlns:a16="http://schemas.microsoft.com/office/drawing/2014/main" id="{B27F2AD3-6943-4F98-BDCD-C2A69319BA0F}"/>
              </a:ext>
            </a:extLst>
          </p:cNvPr>
          <p:cNvSpPr>
            <a:spLocks noGrp="1"/>
          </p:cNvSpPr>
          <p:nvPr>
            <p:ph type="sldNum" sz="quarter" idx="4294967295"/>
          </p:nvPr>
        </p:nvSpPr>
        <p:spPr>
          <a:xfrm>
            <a:off x="350837" y="6600507"/>
            <a:ext cx="2901950" cy="371475"/>
          </a:xfrm>
          <a:prstGeom prst="rect">
            <a:avLst/>
          </a:prstGeom>
        </p:spPr>
        <p:txBody>
          <a:bodyPr/>
          <a:lstStyle/>
          <a:p>
            <a:fld id="{0E05EA2D-13DB-4BA1-9DA1-8ED54A2EECC2}" type="slidenum">
              <a:rPr lang="en-US" smtClean="0"/>
              <a:pPr/>
              <a:t>39</a:t>
            </a:fld>
            <a:endParaRPr lang="en-US"/>
          </a:p>
        </p:txBody>
      </p:sp>
      <p:pic>
        <p:nvPicPr>
          <p:cNvPr id="4" name="Picture 3">
            <a:extLst>
              <a:ext uri="{FF2B5EF4-FFF2-40B4-BE49-F238E27FC236}">
                <a16:creationId xmlns:a16="http://schemas.microsoft.com/office/drawing/2014/main" id="{2A9B145F-A066-47DE-9DB6-58258B4D149D}"/>
              </a:ext>
            </a:extLst>
          </p:cNvPr>
          <p:cNvPicPr>
            <a:picLocks noChangeAspect="1"/>
          </p:cNvPicPr>
          <p:nvPr/>
        </p:nvPicPr>
        <p:blipFill>
          <a:blip r:embed="rId3"/>
          <a:stretch>
            <a:fillRect/>
          </a:stretch>
        </p:blipFill>
        <p:spPr>
          <a:xfrm>
            <a:off x="4073342" y="7937"/>
            <a:ext cx="8363133" cy="6994525"/>
          </a:xfrm>
          <a:prstGeom prst="rect">
            <a:avLst/>
          </a:prstGeom>
        </p:spPr>
      </p:pic>
    </p:spTree>
    <p:extLst>
      <p:ext uri="{BB962C8B-B14F-4D97-AF65-F5344CB8AC3E}">
        <p14:creationId xmlns:p14="http://schemas.microsoft.com/office/powerpoint/2010/main" val="187137893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5481" y="2125662"/>
            <a:ext cx="11885514" cy="3235694"/>
          </a:xfrm>
        </p:spPr>
        <p:txBody>
          <a:bodyPr/>
          <a:lstStyle/>
          <a:p>
            <a:r>
              <a:rPr lang="de-DE" sz="7343" dirty="0"/>
              <a:t>Azure Stack Hub</a:t>
            </a:r>
            <a:br>
              <a:rPr lang="de-DE" sz="7343" dirty="0"/>
            </a:br>
            <a:r>
              <a:rPr lang="de-DE" sz="7343" dirty="0"/>
              <a:t>Deployment Information Gathering</a:t>
            </a:r>
            <a:endParaRPr lang="en-US" sz="7343" dirty="0"/>
          </a:p>
        </p:txBody>
      </p:sp>
    </p:spTree>
    <p:extLst>
      <p:ext uri="{BB962C8B-B14F-4D97-AF65-F5344CB8AC3E}">
        <p14:creationId xmlns:p14="http://schemas.microsoft.com/office/powerpoint/2010/main" val="3094613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D88CE2D-223B-4258-AB1C-1CA8895FC0D0}"/>
              </a:ext>
            </a:extLst>
          </p:cNvPr>
          <p:cNvSpPr>
            <a:spLocks noGrp="1"/>
          </p:cNvSpPr>
          <p:nvPr>
            <p:ph type="sldNum" sz="quarter" idx="4294967295"/>
          </p:nvPr>
        </p:nvSpPr>
        <p:spPr>
          <a:xfrm>
            <a:off x="350837" y="6600507"/>
            <a:ext cx="2901950" cy="371475"/>
          </a:xfrm>
          <a:prstGeom prst="rect">
            <a:avLst/>
          </a:prstGeom>
        </p:spPr>
        <p:txBody>
          <a:bodyPr/>
          <a:lstStyle/>
          <a:p>
            <a:fld id="{0E05EA2D-13DB-4BA1-9DA1-8ED54A2EECC2}" type="slidenum">
              <a:rPr lang="en-US" smtClean="0"/>
              <a:pPr/>
              <a:t>40</a:t>
            </a:fld>
            <a:endParaRPr lang="en-US"/>
          </a:p>
        </p:txBody>
      </p:sp>
      <p:pic>
        <p:nvPicPr>
          <p:cNvPr id="4" name="Picture 3">
            <a:extLst>
              <a:ext uri="{FF2B5EF4-FFF2-40B4-BE49-F238E27FC236}">
                <a16:creationId xmlns:a16="http://schemas.microsoft.com/office/drawing/2014/main" id="{98809202-EAE7-49F6-8994-32EC15278D3D}"/>
              </a:ext>
            </a:extLst>
          </p:cNvPr>
          <p:cNvPicPr>
            <a:picLocks noChangeAspect="1"/>
          </p:cNvPicPr>
          <p:nvPr/>
        </p:nvPicPr>
        <p:blipFill>
          <a:blip r:embed="rId3"/>
          <a:stretch>
            <a:fillRect/>
          </a:stretch>
        </p:blipFill>
        <p:spPr>
          <a:xfrm>
            <a:off x="2322185" y="-1"/>
            <a:ext cx="7792104" cy="6994525"/>
          </a:xfrm>
          <a:prstGeom prst="rect">
            <a:avLst/>
          </a:prstGeom>
        </p:spPr>
      </p:pic>
    </p:spTree>
    <p:extLst>
      <p:ext uri="{BB962C8B-B14F-4D97-AF65-F5344CB8AC3E}">
        <p14:creationId xmlns:p14="http://schemas.microsoft.com/office/powerpoint/2010/main" val="2877227865"/>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62FF42F-2000-44F6-A0DF-093606CCEA57}"/>
              </a:ext>
            </a:extLst>
          </p:cNvPr>
          <p:cNvSpPr>
            <a:spLocks noGrp="1"/>
          </p:cNvSpPr>
          <p:nvPr>
            <p:ph type="sldNum" sz="quarter" idx="4294967295"/>
          </p:nvPr>
        </p:nvSpPr>
        <p:spPr>
          <a:xfrm>
            <a:off x="350837" y="6600507"/>
            <a:ext cx="2901950" cy="371475"/>
          </a:xfrm>
          <a:prstGeom prst="rect">
            <a:avLst/>
          </a:prstGeom>
        </p:spPr>
        <p:txBody>
          <a:bodyPr/>
          <a:lstStyle/>
          <a:p>
            <a:fld id="{0E05EA2D-13DB-4BA1-9DA1-8ED54A2EECC2}" type="slidenum">
              <a:rPr lang="en-US" smtClean="0"/>
              <a:pPr/>
              <a:t>41</a:t>
            </a:fld>
            <a:endParaRPr lang="en-US"/>
          </a:p>
        </p:txBody>
      </p:sp>
      <p:pic>
        <p:nvPicPr>
          <p:cNvPr id="4" name="Picture 3">
            <a:extLst>
              <a:ext uri="{FF2B5EF4-FFF2-40B4-BE49-F238E27FC236}">
                <a16:creationId xmlns:a16="http://schemas.microsoft.com/office/drawing/2014/main" id="{53458AD8-6AD4-442A-8C01-C49DBE96AABA}"/>
              </a:ext>
            </a:extLst>
          </p:cNvPr>
          <p:cNvPicPr>
            <a:picLocks noChangeAspect="1"/>
          </p:cNvPicPr>
          <p:nvPr/>
        </p:nvPicPr>
        <p:blipFill>
          <a:blip r:embed="rId2"/>
          <a:stretch>
            <a:fillRect/>
          </a:stretch>
        </p:blipFill>
        <p:spPr>
          <a:xfrm>
            <a:off x="2232759" y="-1"/>
            <a:ext cx="7970955" cy="6994525"/>
          </a:xfrm>
          <a:prstGeom prst="rect">
            <a:avLst/>
          </a:prstGeom>
        </p:spPr>
      </p:pic>
    </p:spTree>
    <p:extLst>
      <p:ext uri="{BB962C8B-B14F-4D97-AF65-F5344CB8AC3E}">
        <p14:creationId xmlns:p14="http://schemas.microsoft.com/office/powerpoint/2010/main" val="3600890955"/>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5A4C7B1-6992-44B6-BC5F-202BEA9CF5EB}"/>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B16A2227-2D99-41AD-A52F-FDF7FF42C0AD}"/>
              </a:ext>
            </a:extLst>
          </p:cNvPr>
          <p:cNvSpPr>
            <a:spLocks noGrp="1"/>
          </p:cNvSpPr>
          <p:nvPr>
            <p:ph type="sldNum" sz="quarter" idx="4294967295"/>
          </p:nvPr>
        </p:nvSpPr>
        <p:spPr>
          <a:xfrm>
            <a:off x="350837" y="6600507"/>
            <a:ext cx="2901950" cy="371475"/>
          </a:xfrm>
          <a:prstGeom prst="rect">
            <a:avLst/>
          </a:prstGeom>
        </p:spPr>
        <p:txBody>
          <a:bodyPr/>
          <a:lstStyle/>
          <a:p>
            <a:fld id="{0E05EA2D-13DB-4BA1-9DA1-8ED54A2EECC2}" type="slidenum">
              <a:rPr lang="en-US" smtClean="0"/>
              <a:pPr/>
              <a:t>42</a:t>
            </a:fld>
            <a:endParaRPr lang="en-US"/>
          </a:p>
        </p:txBody>
      </p:sp>
      <p:pic>
        <p:nvPicPr>
          <p:cNvPr id="4" name="Picture 3">
            <a:extLst>
              <a:ext uri="{FF2B5EF4-FFF2-40B4-BE49-F238E27FC236}">
                <a16:creationId xmlns:a16="http://schemas.microsoft.com/office/drawing/2014/main" id="{865DD51D-4D08-4391-9FC7-4EB56FADECD6}"/>
              </a:ext>
            </a:extLst>
          </p:cNvPr>
          <p:cNvPicPr>
            <a:picLocks noChangeAspect="1"/>
          </p:cNvPicPr>
          <p:nvPr/>
        </p:nvPicPr>
        <p:blipFill>
          <a:blip r:embed="rId2"/>
          <a:stretch>
            <a:fillRect/>
          </a:stretch>
        </p:blipFill>
        <p:spPr>
          <a:xfrm>
            <a:off x="299418" y="295275"/>
            <a:ext cx="11889564" cy="6151814"/>
          </a:xfrm>
          <a:prstGeom prst="rect">
            <a:avLst/>
          </a:prstGeom>
        </p:spPr>
      </p:pic>
    </p:spTree>
    <p:extLst>
      <p:ext uri="{BB962C8B-B14F-4D97-AF65-F5344CB8AC3E}">
        <p14:creationId xmlns:p14="http://schemas.microsoft.com/office/powerpoint/2010/main" val="3407633649"/>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F7A3268-C222-44DB-AA34-593B08D7FB7F}"/>
              </a:ext>
            </a:extLst>
          </p:cNvPr>
          <p:cNvSpPr>
            <a:spLocks noGrp="1"/>
          </p:cNvSpPr>
          <p:nvPr>
            <p:ph type="sldNum" sz="quarter" idx="4294967295"/>
          </p:nvPr>
        </p:nvSpPr>
        <p:spPr>
          <a:xfrm>
            <a:off x="350837" y="6600507"/>
            <a:ext cx="2901950" cy="371475"/>
          </a:xfrm>
          <a:prstGeom prst="rect">
            <a:avLst/>
          </a:prstGeom>
        </p:spPr>
        <p:txBody>
          <a:bodyPr/>
          <a:lstStyle/>
          <a:p>
            <a:fld id="{0E05EA2D-13DB-4BA1-9DA1-8ED54A2EECC2}" type="slidenum">
              <a:rPr lang="en-US" smtClean="0"/>
              <a:pPr/>
              <a:t>43</a:t>
            </a:fld>
            <a:endParaRPr lang="en-US"/>
          </a:p>
        </p:txBody>
      </p:sp>
      <p:pic>
        <p:nvPicPr>
          <p:cNvPr id="4" name="Picture 3">
            <a:extLst>
              <a:ext uri="{FF2B5EF4-FFF2-40B4-BE49-F238E27FC236}">
                <a16:creationId xmlns:a16="http://schemas.microsoft.com/office/drawing/2014/main" id="{799F8CE4-0C34-4FE1-9554-C1FF02E792A5}"/>
              </a:ext>
            </a:extLst>
          </p:cNvPr>
          <p:cNvPicPr>
            <a:picLocks noChangeAspect="1"/>
          </p:cNvPicPr>
          <p:nvPr/>
        </p:nvPicPr>
        <p:blipFill>
          <a:blip r:embed="rId2"/>
          <a:stretch>
            <a:fillRect/>
          </a:stretch>
        </p:blipFill>
        <p:spPr>
          <a:xfrm>
            <a:off x="1859729" y="-1"/>
            <a:ext cx="8717016" cy="6994525"/>
          </a:xfrm>
          <a:prstGeom prst="rect">
            <a:avLst/>
          </a:prstGeom>
        </p:spPr>
      </p:pic>
    </p:spTree>
    <p:extLst>
      <p:ext uri="{BB962C8B-B14F-4D97-AF65-F5344CB8AC3E}">
        <p14:creationId xmlns:p14="http://schemas.microsoft.com/office/powerpoint/2010/main" val="969651509"/>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social media post&#10;&#10;Description generated with very high confidence">
            <a:extLst>
              <a:ext uri="{FF2B5EF4-FFF2-40B4-BE49-F238E27FC236}">
                <a16:creationId xmlns:a16="http://schemas.microsoft.com/office/drawing/2014/main" id="{056EDD90-365E-40EA-A041-1A302FD16D35}"/>
              </a:ext>
            </a:extLst>
          </p:cNvPr>
          <p:cNvPicPr>
            <a:picLocks noChangeAspect="1"/>
          </p:cNvPicPr>
          <p:nvPr/>
        </p:nvPicPr>
        <p:blipFill rotWithShape="1">
          <a:blip r:embed="rId3"/>
          <a:srcRect b="11067"/>
          <a:stretch/>
        </p:blipFill>
        <p:spPr>
          <a:xfrm>
            <a:off x="902" y="10"/>
            <a:ext cx="12434691" cy="6994515"/>
          </a:xfrm>
          <a:prstGeom prst="rect">
            <a:avLst/>
          </a:prstGeom>
        </p:spPr>
      </p:pic>
      <p:sp>
        <p:nvSpPr>
          <p:cNvPr id="5" name="Speech Bubble: Rectangle with Corners Rounded 4">
            <a:extLst>
              <a:ext uri="{FF2B5EF4-FFF2-40B4-BE49-F238E27FC236}">
                <a16:creationId xmlns:a16="http://schemas.microsoft.com/office/drawing/2014/main" id="{12C76699-15E4-4C9B-BE5E-BD43213D7068}"/>
              </a:ext>
            </a:extLst>
          </p:cNvPr>
          <p:cNvSpPr/>
          <p:nvPr/>
        </p:nvSpPr>
        <p:spPr>
          <a:xfrm>
            <a:off x="8602217" y="1526618"/>
            <a:ext cx="3646229" cy="739987"/>
          </a:xfrm>
          <a:prstGeom prst="wedgeRoundRectCallout">
            <a:avLst>
              <a:gd name="adj1" fmla="val -68729"/>
              <a:gd name="adj2" fmla="val -201601"/>
              <a:gd name="adj3" fmla="val 16667"/>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836"/>
              <a:t>Or </a:t>
            </a:r>
            <a:r>
              <a:rPr lang="en-US" sz="1836">
                <a:hlinkClick r:id="rId4"/>
              </a:rPr>
              <a:t>http://aka.ms/azsdevtutorials</a:t>
            </a:r>
            <a:r>
              <a:rPr lang="en-US" sz="1836"/>
              <a:t>  </a:t>
            </a:r>
          </a:p>
        </p:txBody>
      </p:sp>
    </p:spTree>
    <p:extLst>
      <p:ext uri="{BB962C8B-B14F-4D97-AF65-F5344CB8AC3E}">
        <p14:creationId xmlns:p14="http://schemas.microsoft.com/office/powerpoint/2010/main" val="356309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Critical Decisions</a:t>
            </a:r>
          </a:p>
        </p:txBody>
      </p:sp>
    </p:spTree>
    <p:extLst>
      <p:ext uri="{BB962C8B-B14F-4D97-AF65-F5344CB8AC3E}">
        <p14:creationId xmlns:p14="http://schemas.microsoft.com/office/powerpoint/2010/main" val="391217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36B02-8925-4CC5-BDFB-8E28D5CCF546}"/>
              </a:ext>
            </a:extLst>
          </p:cNvPr>
          <p:cNvSpPr>
            <a:spLocks noGrp="1"/>
          </p:cNvSpPr>
          <p:nvPr>
            <p:ph type="title"/>
          </p:nvPr>
        </p:nvSpPr>
        <p:spPr/>
        <p:txBody>
          <a:bodyPr/>
          <a:lstStyle/>
          <a:p>
            <a:r>
              <a:rPr lang="en-US" dirty="0"/>
              <a:t>Decisions you may regret later…</a:t>
            </a:r>
          </a:p>
        </p:txBody>
      </p:sp>
      <p:sp>
        <p:nvSpPr>
          <p:cNvPr id="3" name="TextBox 2">
            <a:extLst>
              <a:ext uri="{FF2B5EF4-FFF2-40B4-BE49-F238E27FC236}">
                <a16:creationId xmlns:a16="http://schemas.microsoft.com/office/drawing/2014/main" id="{BC782521-15B4-4711-84B6-28897F6E939E}"/>
              </a:ext>
            </a:extLst>
          </p:cNvPr>
          <p:cNvSpPr txBox="1"/>
          <p:nvPr/>
        </p:nvSpPr>
        <p:spPr>
          <a:xfrm>
            <a:off x="510988" y="1701053"/>
            <a:ext cx="10797988" cy="3317831"/>
          </a:xfrm>
          <a:prstGeom prst="rect">
            <a:avLst/>
          </a:prstGeom>
          <a:noFill/>
        </p:spPr>
        <p:txBody>
          <a:bodyPr wrap="square" lIns="182880" tIns="146304" rIns="182880" bIns="146304" rtlCol="0">
            <a:spAutoFit/>
          </a:bodyPr>
          <a:lstStyle/>
          <a:p>
            <a:pPr>
              <a:lnSpc>
                <a:spcPct val="90000"/>
              </a:lnSpc>
              <a:spcAft>
                <a:spcPts val="600"/>
              </a:spcAft>
            </a:pPr>
            <a:r>
              <a:rPr lang="en-US" sz="2800" b="1" dirty="0">
                <a:gradFill>
                  <a:gsLst>
                    <a:gs pos="2917">
                      <a:schemeClr val="tx1"/>
                    </a:gs>
                    <a:gs pos="30000">
                      <a:schemeClr val="tx1"/>
                    </a:gs>
                  </a:gsLst>
                  <a:lin ang="5400000" scaled="0"/>
                </a:gradFill>
              </a:rPr>
              <a:t>There are some decisions where, if you change your mind/plan later, a painful Azure Stack Hub change will be required.</a:t>
            </a:r>
          </a:p>
          <a:p>
            <a:pPr>
              <a:lnSpc>
                <a:spcPct val="90000"/>
              </a:lnSpc>
              <a:spcAft>
                <a:spcPts val="600"/>
              </a:spcAft>
            </a:pPr>
            <a:endParaRPr lang="en-US" sz="2800" b="1" dirty="0">
              <a:gradFill>
                <a:gsLst>
                  <a:gs pos="2917">
                    <a:schemeClr val="tx1"/>
                  </a:gs>
                  <a:gs pos="30000">
                    <a:schemeClr val="tx1"/>
                  </a:gs>
                </a:gsLst>
                <a:lin ang="5400000" scaled="0"/>
              </a:gradFill>
            </a:endParaRPr>
          </a:p>
          <a:p>
            <a:pPr>
              <a:lnSpc>
                <a:spcPct val="90000"/>
              </a:lnSpc>
              <a:spcAft>
                <a:spcPts val="600"/>
              </a:spcAft>
            </a:pPr>
            <a:r>
              <a:rPr lang="en-US" sz="2800" b="1" dirty="0">
                <a:gradFill>
                  <a:gsLst>
                    <a:gs pos="2917">
                      <a:schemeClr val="tx1"/>
                    </a:gs>
                    <a:gs pos="30000">
                      <a:schemeClr val="tx1"/>
                    </a:gs>
                  </a:gsLst>
                  <a:lin ang="5400000" scaled="0"/>
                </a:gradFill>
              </a:rPr>
              <a:t>These painful changes fall into two categories:</a:t>
            </a:r>
          </a:p>
          <a:p>
            <a:pPr marL="342900" indent="-342900">
              <a:lnSpc>
                <a:spcPct val="90000"/>
              </a:lnSpc>
              <a:spcAft>
                <a:spcPts val="600"/>
              </a:spcAft>
              <a:buFont typeface="Arial" panose="020B0604020202020204" pitchFamily="34" charset="0"/>
              <a:buChar char="•"/>
            </a:pPr>
            <a:r>
              <a:rPr lang="en-US" sz="2800" b="1" dirty="0">
                <a:gradFill>
                  <a:gsLst>
                    <a:gs pos="2917">
                      <a:schemeClr val="tx1"/>
                    </a:gs>
                    <a:gs pos="30000">
                      <a:schemeClr val="tx1"/>
                    </a:gs>
                  </a:gsLst>
                  <a:lin ang="5400000" scaled="0"/>
                </a:gradFill>
              </a:rPr>
              <a:t>Changes that require you to redeploy Azure Stack Hub</a:t>
            </a:r>
          </a:p>
          <a:p>
            <a:pPr marL="342900" indent="-342900">
              <a:lnSpc>
                <a:spcPct val="90000"/>
              </a:lnSpc>
              <a:spcAft>
                <a:spcPts val="600"/>
              </a:spcAft>
              <a:buFont typeface="Arial" panose="020B0604020202020204" pitchFamily="34" charset="0"/>
              <a:buChar char="•"/>
            </a:pPr>
            <a:r>
              <a:rPr lang="en-US" sz="2800" b="1" dirty="0">
                <a:gradFill>
                  <a:gsLst>
                    <a:gs pos="2917">
                      <a:schemeClr val="tx1"/>
                    </a:gs>
                    <a:gs pos="30000">
                      <a:schemeClr val="tx1"/>
                    </a:gs>
                  </a:gsLst>
                  <a:lin ang="5400000" scaled="0"/>
                </a:gradFill>
              </a:rPr>
              <a:t>Changes that do not require redeployment but have difficult technical or business procedures implied</a:t>
            </a:r>
          </a:p>
        </p:txBody>
      </p:sp>
      <p:pic>
        <p:nvPicPr>
          <p:cNvPr id="5" name="Picture 4">
            <a:extLst>
              <a:ext uri="{FF2B5EF4-FFF2-40B4-BE49-F238E27FC236}">
                <a16:creationId xmlns:a16="http://schemas.microsoft.com/office/drawing/2014/main" id="{3F7F2C8B-E0F5-44DC-A888-2B83A049AFCE}"/>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3360737" y="1116012"/>
            <a:ext cx="5715000" cy="4762500"/>
          </a:xfrm>
          <a:prstGeom prst="rect">
            <a:avLst/>
          </a:prstGeom>
        </p:spPr>
      </p:pic>
    </p:spTree>
    <p:extLst>
      <p:ext uri="{BB962C8B-B14F-4D97-AF65-F5344CB8AC3E}">
        <p14:creationId xmlns:p14="http://schemas.microsoft.com/office/powerpoint/2010/main" val="3088981922"/>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C00AA-E250-46E7-B159-53066F614F6C}"/>
              </a:ext>
            </a:extLst>
          </p:cNvPr>
          <p:cNvSpPr>
            <a:spLocks noGrp="1"/>
          </p:cNvSpPr>
          <p:nvPr>
            <p:ph type="title"/>
          </p:nvPr>
        </p:nvSpPr>
        <p:spPr/>
        <p:txBody>
          <a:bodyPr/>
          <a:lstStyle/>
          <a:p>
            <a:r>
              <a:rPr lang="en-US" dirty="0"/>
              <a:t>Changes that would force redeployment</a:t>
            </a:r>
          </a:p>
        </p:txBody>
      </p:sp>
      <p:sp>
        <p:nvSpPr>
          <p:cNvPr id="4" name="Rectangle 3">
            <a:extLst>
              <a:ext uri="{FF2B5EF4-FFF2-40B4-BE49-F238E27FC236}">
                <a16:creationId xmlns:a16="http://schemas.microsoft.com/office/drawing/2014/main" id="{0F492B9F-4380-454C-9D04-1CEDE16A8A22}"/>
              </a:ext>
            </a:extLst>
          </p:cNvPr>
          <p:cNvSpPr/>
          <p:nvPr/>
        </p:nvSpPr>
        <p:spPr>
          <a:xfrm>
            <a:off x="513322" y="1212849"/>
            <a:ext cx="11087100" cy="5293757"/>
          </a:xfrm>
          <a:prstGeom prst="rect">
            <a:avLst/>
          </a:prstGeom>
        </p:spPr>
        <p:txBody>
          <a:bodyPr wrap="square">
            <a:spAutoFit/>
          </a:bodyPr>
          <a:lstStyle/>
          <a:p>
            <a:pPr marL="285750" indent="-285750">
              <a:buFont typeface="Arial" panose="020B0604020202020204" pitchFamily="34" charset="0"/>
              <a:buChar char="•"/>
            </a:pPr>
            <a:r>
              <a:rPr lang="en-US" sz="2000" dirty="0"/>
              <a:t>You want to switch between Azure AD and ADFS authentication</a:t>
            </a:r>
          </a:p>
          <a:p>
            <a:pPr marL="285750" indent="-285750">
              <a:buFont typeface="Arial" panose="020B0604020202020204" pitchFamily="34" charset="0"/>
              <a:buChar char="•"/>
            </a:pPr>
            <a:r>
              <a:rPr lang="en-US" sz="2000" dirty="0"/>
              <a:t>You want to use a different Azure AD tenant name for the primary/default tenant</a:t>
            </a:r>
          </a:p>
          <a:p>
            <a:pPr marL="285750" indent="-285750">
              <a:buFont typeface="Arial" panose="020B0604020202020204" pitchFamily="34" charset="0"/>
              <a:buChar char="•"/>
            </a:pPr>
            <a:r>
              <a:rPr lang="en-US" sz="2000" dirty="0"/>
              <a:t>You want to change the Azure Stack Hub Region Name (which would be part of the URL) or any part of the FQDN</a:t>
            </a:r>
          </a:p>
          <a:p>
            <a:pPr marL="285750" indent="-285750">
              <a:buFont typeface="Arial" panose="020B0604020202020204" pitchFamily="34" charset="0"/>
              <a:buChar char="•"/>
            </a:pPr>
            <a:r>
              <a:rPr lang="en-US" sz="2000" dirty="0"/>
              <a:t>You want to change the internal domain name used for Active Directory inside Azure Stack Hub (e.g. because it has the same name as an existing AD forest in your organization)</a:t>
            </a:r>
          </a:p>
          <a:p>
            <a:pPr marL="285750" indent="-285750">
              <a:buFont typeface="Arial" panose="020B0604020202020204" pitchFamily="34" charset="0"/>
              <a:buChar char="•"/>
            </a:pPr>
            <a:r>
              <a:rPr lang="en-US" sz="2000" dirty="0"/>
              <a:t>Your initial public IP address ranges need to be changed (we can add to the range, but not change the initial range). This also applies to the other IP address ranges, or removal of public ranges added after the initial range</a:t>
            </a:r>
          </a:p>
          <a:p>
            <a:pPr marL="285750" indent="-285750">
              <a:buFont typeface="Arial" panose="020B0604020202020204" pitchFamily="34" charset="0"/>
              <a:buChar char="•"/>
            </a:pPr>
            <a:r>
              <a:rPr lang="en-US" sz="2000" dirty="0"/>
              <a:t>You used self-signed certificates in the deployment and now want to move to enterprise or public certs</a:t>
            </a:r>
          </a:p>
          <a:p>
            <a:pPr marL="285750" indent="-285750">
              <a:buFont typeface="Arial" panose="020B0604020202020204" pitchFamily="34" charset="0"/>
              <a:buChar char="•"/>
            </a:pPr>
            <a:r>
              <a:rPr lang="en-US" sz="2000" dirty="0"/>
              <a:t>You used a public certificate and want to switch to an Internal CA cert (if your Azure Stack Hub is in disconnected mode, choose an internal CA cert, because you will have no connectivity to the CRL)</a:t>
            </a:r>
          </a:p>
          <a:p>
            <a:pPr marL="285750" indent="-285750">
              <a:buFont typeface="Arial" panose="020B0604020202020204" pitchFamily="34" charset="0"/>
              <a:buChar char="•"/>
            </a:pPr>
            <a:r>
              <a:rPr lang="en-US" sz="2000" dirty="0"/>
              <a:t>You chose the wrong hardware (wrong CPU family, wrong server spec, wrong storage type or storage arrangement)</a:t>
            </a:r>
          </a:p>
          <a:p>
            <a:pPr marL="285750" indent="-285750">
              <a:buFont typeface="Arial" panose="020B0604020202020204" pitchFamily="34" charset="0"/>
              <a:buChar char="•"/>
            </a:pPr>
            <a:r>
              <a:rPr lang="en-US" sz="2000" dirty="0"/>
              <a:t>You chose too many server nodes</a:t>
            </a:r>
          </a:p>
        </p:txBody>
      </p:sp>
    </p:spTree>
    <p:extLst>
      <p:ext uri="{BB962C8B-B14F-4D97-AF65-F5344CB8AC3E}">
        <p14:creationId xmlns:p14="http://schemas.microsoft.com/office/powerpoint/2010/main" val="634393285"/>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C00AA-E250-46E7-B159-53066F614F6C}"/>
              </a:ext>
            </a:extLst>
          </p:cNvPr>
          <p:cNvSpPr>
            <a:spLocks noGrp="1"/>
          </p:cNvSpPr>
          <p:nvPr>
            <p:ph type="title"/>
          </p:nvPr>
        </p:nvSpPr>
        <p:spPr/>
        <p:txBody>
          <a:bodyPr/>
          <a:lstStyle/>
          <a:p>
            <a:r>
              <a:rPr lang="en-US" dirty="0"/>
              <a:t>Changes that would be possible but painful</a:t>
            </a:r>
          </a:p>
        </p:txBody>
      </p:sp>
      <p:sp>
        <p:nvSpPr>
          <p:cNvPr id="4" name="Rectangle 3">
            <a:extLst>
              <a:ext uri="{FF2B5EF4-FFF2-40B4-BE49-F238E27FC236}">
                <a16:creationId xmlns:a16="http://schemas.microsoft.com/office/drawing/2014/main" id="{0F492B9F-4380-454C-9D04-1CEDE16A8A22}"/>
              </a:ext>
            </a:extLst>
          </p:cNvPr>
          <p:cNvSpPr/>
          <p:nvPr/>
        </p:nvSpPr>
        <p:spPr>
          <a:xfrm>
            <a:off x="513322" y="1212849"/>
            <a:ext cx="11087100" cy="6001643"/>
          </a:xfrm>
          <a:prstGeom prst="rect">
            <a:avLst/>
          </a:prstGeom>
        </p:spPr>
        <p:txBody>
          <a:bodyPr wrap="square">
            <a:spAutoFit/>
          </a:bodyPr>
          <a:lstStyle/>
          <a:p>
            <a:pPr marL="285750" indent="-285750">
              <a:buFont typeface="Arial" panose="020B0604020202020204" pitchFamily="34" charset="0"/>
              <a:buChar char="•"/>
            </a:pPr>
            <a:r>
              <a:rPr lang="en-US" sz="2400" dirty="0"/>
              <a:t>Your Plans and Offers are not what you want, and tenants accepted Offers</a:t>
            </a:r>
          </a:p>
          <a:p>
            <a:pPr marL="285750" indent="-285750">
              <a:buFont typeface="Arial" panose="020B0604020202020204" pitchFamily="34" charset="0"/>
              <a:buChar char="•"/>
            </a:pPr>
            <a:r>
              <a:rPr lang="en-US" sz="2400" dirty="0"/>
              <a:t>Pointing ADFS to a new external AD</a:t>
            </a:r>
          </a:p>
          <a:p>
            <a:pPr marL="285750" indent="-285750">
              <a:buFont typeface="Arial" panose="020B0604020202020204" pitchFamily="34" charset="0"/>
              <a:buChar char="•"/>
            </a:pPr>
            <a:r>
              <a:rPr lang="en-US" sz="2400" dirty="0"/>
              <a:t>You underestimated sizing for VMs and workloads and bought insufficient capacity, and you need extra server nodes. (Painful because you need to order/receive and add server nodes, not because it is technically demanding).</a:t>
            </a:r>
          </a:p>
          <a:p>
            <a:pPr marL="285750" indent="-285750">
              <a:buFont typeface="Arial" panose="020B0604020202020204" pitchFamily="34" charset="0"/>
              <a:buChar char="•"/>
            </a:pPr>
            <a:r>
              <a:rPr lang="en-US" sz="2400" dirty="0"/>
              <a:t>Changing from static routing to BGP routing for spine (TOR) to border Devices.</a:t>
            </a:r>
          </a:p>
          <a:p>
            <a:pPr marL="285750" indent="-285750">
              <a:buFont typeface="Arial" panose="020B0604020202020204" pitchFamily="34" charset="0"/>
              <a:buChar char="•"/>
            </a:pPr>
            <a:r>
              <a:rPr lang="en-US" sz="2400" dirty="0"/>
              <a:t>If the “Firewall Throughput” for a network firewall external to Azure Stack Hub is not planned, it could affect Azure Stack Hub services and would need to be upgraded.</a:t>
            </a:r>
          </a:p>
          <a:p>
            <a:pPr marL="285750" indent="-285750">
              <a:buFont typeface="Arial" panose="020B0604020202020204" pitchFamily="34" charset="0"/>
              <a:buChar char="•"/>
            </a:pPr>
            <a:r>
              <a:rPr lang="en-US" sz="2400" dirty="0"/>
              <a:t>Transparent proxy and, in future forward Proxy (not supported yet), between border routers and Internet can become a capacity issue if not planned correctly.</a:t>
            </a:r>
          </a:p>
          <a:p>
            <a:pPr marL="285750" indent="-285750">
              <a:buFont typeface="Arial" panose="020B0604020202020204" pitchFamily="34" charset="0"/>
              <a:buChar char="•"/>
            </a:pPr>
            <a:r>
              <a:rPr lang="en-US" sz="2400" dirty="0"/>
              <a:t>Registration to Azure Subscriptions and EA - not painful to change, but then historical billing data is not in one consolidated EA</a:t>
            </a:r>
          </a:p>
          <a:p>
            <a:pPr marL="285750" indent="-285750">
              <a:buFont typeface="Arial" panose="020B0604020202020204" pitchFamily="34" charset="0"/>
              <a:buChar char="•"/>
            </a:pPr>
            <a:r>
              <a:rPr lang="en-US" sz="2400" dirty="0"/>
              <a:t>Change from capacity billing to consumption billing (you still need to pay for your capacity bill for the current period…)</a:t>
            </a:r>
          </a:p>
          <a:p>
            <a:pPr marL="285750" indent="-285750">
              <a:buFont typeface="Arial" panose="020B0604020202020204" pitchFamily="34" charset="0"/>
              <a:buChar char="•"/>
            </a:pPr>
            <a:r>
              <a:rPr lang="en-US" sz="2400" dirty="0"/>
              <a:t>Changing the target SQL database used by App Service RP</a:t>
            </a:r>
          </a:p>
        </p:txBody>
      </p:sp>
    </p:spTree>
    <p:extLst>
      <p:ext uri="{BB962C8B-B14F-4D97-AF65-F5344CB8AC3E}">
        <p14:creationId xmlns:p14="http://schemas.microsoft.com/office/powerpoint/2010/main" val="554718477"/>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Tools and Tips</a:t>
            </a:r>
          </a:p>
        </p:txBody>
      </p:sp>
    </p:spTree>
    <p:extLst>
      <p:ext uri="{BB962C8B-B14F-4D97-AF65-F5344CB8AC3E}">
        <p14:creationId xmlns:p14="http://schemas.microsoft.com/office/powerpoint/2010/main" val="681878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046F12E-8E72-42A4-A824-F7DAEDA75B81}"/>
              </a:ext>
            </a:extLst>
          </p:cNvPr>
          <p:cNvSpPr/>
          <p:nvPr/>
        </p:nvSpPr>
        <p:spPr bwMode="auto">
          <a:xfrm>
            <a:off x="715051" y="509257"/>
            <a:ext cx="10647216" cy="285662"/>
          </a:xfrm>
          <a:prstGeom prst="rect">
            <a:avLst/>
          </a:prstGeom>
          <a:solidFill>
            <a:srgbClr val="30303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defTabSz="951028" fontAlgn="base">
              <a:spcBef>
                <a:spcPct val="0"/>
              </a:spcBef>
              <a:spcAft>
                <a:spcPct val="0"/>
              </a:spcAft>
              <a:defRPr/>
            </a:pPr>
            <a:r>
              <a:rPr lang="en-US" sz="1632" dirty="0">
                <a:gradFill>
                  <a:gsLst>
                    <a:gs pos="40075">
                      <a:srgbClr val="FFFFFF"/>
                    </a:gs>
                    <a:gs pos="30000">
                      <a:srgbClr val="FFFFFF"/>
                    </a:gs>
                  </a:gsLst>
                  <a:lin ang="5400000" scaled="0"/>
                </a:gradFill>
                <a:latin typeface="Segoe UI"/>
              </a:rPr>
              <a:t>Azure Stack Hub Deployment Journey</a:t>
            </a:r>
          </a:p>
        </p:txBody>
      </p:sp>
      <p:graphicFrame>
        <p:nvGraphicFramePr>
          <p:cNvPr id="6" name="Table 5">
            <a:extLst>
              <a:ext uri="{FF2B5EF4-FFF2-40B4-BE49-F238E27FC236}">
                <a16:creationId xmlns:a16="http://schemas.microsoft.com/office/drawing/2014/main" id="{E4567E0C-154E-4861-A33C-3829FCC5B150}"/>
              </a:ext>
            </a:extLst>
          </p:cNvPr>
          <p:cNvGraphicFramePr>
            <a:graphicFrameLocks noGrp="1"/>
          </p:cNvGraphicFramePr>
          <p:nvPr/>
        </p:nvGraphicFramePr>
        <p:xfrm>
          <a:off x="715051" y="794919"/>
          <a:ext cx="10647215" cy="5404686"/>
        </p:xfrm>
        <a:graphic>
          <a:graphicData uri="http://schemas.openxmlformats.org/drawingml/2006/table">
            <a:tbl>
              <a:tblPr firstRow="1" firstCol="1">
                <a:tableStyleId>{37CE84F3-28C3-443E-9E96-99CF82512B78}</a:tableStyleId>
              </a:tblPr>
              <a:tblGrid>
                <a:gridCol w="378870">
                  <a:extLst>
                    <a:ext uri="{9D8B030D-6E8A-4147-A177-3AD203B41FA5}">
                      <a16:colId xmlns:a16="http://schemas.microsoft.com/office/drawing/2014/main" val="1111641912"/>
                    </a:ext>
                  </a:extLst>
                </a:gridCol>
                <a:gridCol w="2380080">
                  <a:extLst>
                    <a:ext uri="{9D8B030D-6E8A-4147-A177-3AD203B41FA5}">
                      <a16:colId xmlns:a16="http://schemas.microsoft.com/office/drawing/2014/main" val="1734153018"/>
                    </a:ext>
                  </a:extLst>
                </a:gridCol>
                <a:gridCol w="1301759">
                  <a:extLst>
                    <a:ext uri="{9D8B030D-6E8A-4147-A177-3AD203B41FA5}">
                      <a16:colId xmlns:a16="http://schemas.microsoft.com/office/drawing/2014/main" val="4166983094"/>
                    </a:ext>
                  </a:extLst>
                </a:gridCol>
                <a:gridCol w="1466906">
                  <a:extLst>
                    <a:ext uri="{9D8B030D-6E8A-4147-A177-3AD203B41FA5}">
                      <a16:colId xmlns:a16="http://schemas.microsoft.com/office/drawing/2014/main" val="1510401084"/>
                    </a:ext>
                  </a:extLst>
                </a:gridCol>
                <a:gridCol w="1782917">
                  <a:extLst>
                    <a:ext uri="{9D8B030D-6E8A-4147-A177-3AD203B41FA5}">
                      <a16:colId xmlns:a16="http://schemas.microsoft.com/office/drawing/2014/main" val="972672389"/>
                    </a:ext>
                  </a:extLst>
                </a:gridCol>
                <a:gridCol w="3336683">
                  <a:extLst>
                    <a:ext uri="{9D8B030D-6E8A-4147-A177-3AD203B41FA5}">
                      <a16:colId xmlns:a16="http://schemas.microsoft.com/office/drawing/2014/main" val="4128725534"/>
                    </a:ext>
                  </a:extLst>
                </a:gridCol>
              </a:tblGrid>
              <a:tr h="373041">
                <a:tc>
                  <a:txBody>
                    <a:bodyPr/>
                    <a:lstStyle/>
                    <a:p>
                      <a:endParaRPr lang="en-US" sz="1800" dirty="0"/>
                    </a:p>
                  </a:txBody>
                  <a:tcPr marL="93260" marR="93260" marT="46630" marB="46630"/>
                </a:tc>
                <a:tc>
                  <a:txBody>
                    <a:bodyPr/>
                    <a:lstStyle/>
                    <a:p>
                      <a:r>
                        <a:rPr lang="en-US" sz="1800" dirty="0"/>
                        <a:t>Evaluation</a:t>
                      </a:r>
                    </a:p>
                  </a:txBody>
                  <a:tcPr marL="93260" marR="93260" marT="46630" marB="46630"/>
                </a:tc>
                <a:tc>
                  <a:txBody>
                    <a:bodyPr/>
                    <a:lstStyle/>
                    <a:p>
                      <a:r>
                        <a:rPr lang="en-US" sz="1800" dirty="0"/>
                        <a:t>Order</a:t>
                      </a:r>
                    </a:p>
                  </a:txBody>
                  <a:tcPr marL="93260" marR="93260" marT="46630" marB="46630"/>
                </a:tc>
                <a:tc>
                  <a:txBody>
                    <a:bodyPr/>
                    <a:lstStyle/>
                    <a:p>
                      <a:r>
                        <a:rPr lang="en-US" sz="1100" dirty="0"/>
                        <a:t>Pre-Integration</a:t>
                      </a:r>
                    </a:p>
                  </a:txBody>
                  <a:tcPr marL="93260" marR="93260" marT="46630" marB="46630"/>
                </a:tc>
                <a:tc>
                  <a:txBody>
                    <a:bodyPr/>
                    <a:lstStyle/>
                    <a:p>
                      <a:r>
                        <a:rPr lang="en-US" sz="1800" dirty="0"/>
                        <a:t>H/W delivery</a:t>
                      </a:r>
                    </a:p>
                  </a:txBody>
                  <a:tcPr marL="93260" marR="93260" marT="46630" marB="46630"/>
                </a:tc>
                <a:tc>
                  <a:txBody>
                    <a:bodyPr/>
                    <a:lstStyle/>
                    <a:p>
                      <a:r>
                        <a:rPr lang="en-US" sz="1800" dirty="0"/>
                        <a:t>Onsite Deployment</a:t>
                      </a:r>
                    </a:p>
                  </a:txBody>
                  <a:tcPr marL="93260" marR="93260" marT="46630" marB="46630"/>
                </a:tc>
                <a:extLst>
                  <a:ext uri="{0D108BD9-81ED-4DB2-BD59-A6C34878D82A}">
                    <a16:rowId xmlns:a16="http://schemas.microsoft.com/office/drawing/2014/main" val="848976291"/>
                  </a:ext>
                </a:extLst>
              </a:tr>
              <a:tr h="1677215">
                <a:tc>
                  <a:txBody>
                    <a:bodyPr/>
                    <a:lstStyle/>
                    <a:p>
                      <a:r>
                        <a:rPr lang="en-US" sz="1800" dirty="0"/>
                        <a:t>Customer</a:t>
                      </a:r>
                    </a:p>
                  </a:txBody>
                  <a:tcPr marL="93260" marR="93260" marT="46630" marB="46630" vert="vert270"/>
                </a:tc>
                <a:tc>
                  <a:txBody>
                    <a:bodyPr/>
                    <a:lstStyle/>
                    <a:p>
                      <a:endParaRPr lang="en-US" sz="1800" dirty="0"/>
                    </a:p>
                  </a:txBody>
                  <a:tcPr marL="93260" marR="93260" marT="46630" marB="46630"/>
                </a:tc>
                <a:tc>
                  <a:txBody>
                    <a:bodyPr/>
                    <a:lstStyle/>
                    <a:p>
                      <a:endParaRPr lang="en-US" sz="1800" dirty="0"/>
                    </a:p>
                  </a:txBody>
                  <a:tcPr marL="93260" marR="93260" marT="46630" marB="46630"/>
                </a:tc>
                <a:tc>
                  <a:txBody>
                    <a:bodyPr/>
                    <a:lstStyle/>
                    <a:p>
                      <a:endParaRPr lang="en-US" sz="1800" dirty="0"/>
                    </a:p>
                  </a:txBody>
                  <a:tcPr marL="93260" marR="93260" marT="46630" marB="46630"/>
                </a:tc>
                <a:tc>
                  <a:txBody>
                    <a:bodyPr/>
                    <a:lstStyle/>
                    <a:p>
                      <a:endParaRPr lang="en-US" sz="1800" dirty="0"/>
                    </a:p>
                  </a:txBody>
                  <a:tcPr marL="93260" marR="93260" marT="46630" marB="46630"/>
                </a:tc>
                <a:tc>
                  <a:txBody>
                    <a:bodyPr/>
                    <a:lstStyle/>
                    <a:p>
                      <a:endParaRPr lang="en-US" sz="1800" dirty="0"/>
                    </a:p>
                  </a:txBody>
                  <a:tcPr marL="93260" marR="93260" marT="46630" marB="46630"/>
                </a:tc>
                <a:extLst>
                  <a:ext uri="{0D108BD9-81ED-4DB2-BD59-A6C34878D82A}">
                    <a16:rowId xmlns:a16="http://schemas.microsoft.com/office/drawing/2014/main" val="2200101562"/>
                  </a:ext>
                </a:extLst>
              </a:tr>
              <a:tr h="1677215">
                <a:tc>
                  <a:txBody>
                    <a:bodyPr/>
                    <a:lstStyle/>
                    <a:p>
                      <a:r>
                        <a:rPr lang="en-US" sz="1800" dirty="0"/>
                        <a:t>H/W Partner</a:t>
                      </a:r>
                    </a:p>
                  </a:txBody>
                  <a:tcPr marL="93260" marR="93260" marT="46630" marB="46630" vert="vert270"/>
                </a:tc>
                <a:tc>
                  <a:txBody>
                    <a:bodyPr/>
                    <a:lstStyle/>
                    <a:p>
                      <a:endParaRPr lang="en-US" sz="1800" dirty="0"/>
                    </a:p>
                  </a:txBody>
                  <a:tcPr marL="93260" marR="93260" marT="46630" marB="46630"/>
                </a:tc>
                <a:tc>
                  <a:txBody>
                    <a:bodyPr/>
                    <a:lstStyle/>
                    <a:p>
                      <a:endParaRPr lang="en-US" sz="1800" dirty="0"/>
                    </a:p>
                  </a:txBody>
                  <a:tcPr marL="93260" marR="93260" marT="46630" marB="46630"/>
                </a:tc>
                <a:tc>
                  <a:txBody>
                    <a:bodyPr/>
                    <a:lstStyle/>
                    <a:p>
                      <a:endParaRPr lang="en-US" sz="1800" dirty="0"/>
                    </a:p>
                  </a:txBody>
                  <a:tcPr marL="93260" marR="93260" marT="46630" marB="46630"/>
                </a:tc>
                <a:tc>
                  <a:txBody>
                    <a:bodyPr/>
                    <a:lstStyle/>
                    <a:p>
                      <a:endParaRPr lang="en-US" sz="1800" dirty="0"/>
                    </a:p>
                  </a:txBody>
                  <a:tcPr marL="93260" marR="93260" marT="46630" marB="46630"/>
                </a:tc>
                <a:tc>
                  <a:txBody>
                    <a:bodyPr/>
                    <a:lstStyle/>
                    <a:p>
                      <a:endParaRPr lang="en-US" sz="1800" dirty="0"/>
                    </a:p>
                  </a:txBody>
                  <a:tcPr marL="93260" marR="93260" marT="46630" marB="46630"/>
                </a:tc>
                <a:extLst>
                  <a:ext uri="{0D108BD9-81ED-4DB2-BD59-A6C34878D82A}">
                    <a16:rowId xmlns:a16="http://schemas.microsoft.com/office/drawing/2014/main" val="2219206297"/>
                  </a:ext>
                </a:extLst>
              </a:tr>
              <a:tr h="1677215">
                <a:tc>
                  <a:txBody>
                    <a:bodyPr/>
                    <a:lstStyle/>
                    <a:p>
                      <a:r>
                        <a:rPr lang="en-US" sz="1800" dirty="0"/>
                        <a:t>Microsoft</a:t>
                      </a:r>
                    </a:p>
                  </a:txBody>
                  <a:tcPr marL="93260" marR="93260" marT="46630" marB="46630" vert="vert270"/>
                </a:tc>
                <a:tc>
                  <a:txBody>
                    <a:bodyPr/>
                    <a:lstStyle/>
                    <a:p>
                      <a:endParaRPr lang="en-US" sz="1800" dirty="0"/>
                    </a:p>
                  </a:txBody>
                  <a:tcPr marL="93260" marR="93260" marT="46630" marB="46630"/>
                </a:tc>
                <a:tc>
                  <a:txBody>
                    <a:bodyPr/>
                    <a:lstStyle/>
                    <a:p>
                      <a:endParaRPr lang="en-US" sz="1800" dirty="0"/>
                    </a:p>
                  </a:txBody>
                  <a:tcPr marL="93260" marR="93260" marT="46630" marB="46630"/>
                </a:tc>
                <a:tc>
                  <a:txBody>
                    <a:bodyPr/>
                    <a:lstStyle/>
                    <a:p>
                      <a:endParaRPr lang="en-US" sz="1800" dirty="0"/>
                    </a:p>
                  </a:txBody>
                  <a:tcPr marL="93260" marR="93260" marT="46630" marB="46630"/>
                </a:tc>
                <a:tc>
                  <a:txBody>
                    <a:bodyPr/>
                    <a:lstStyle/>
                    <a:p>
                      <a:endParaRPr lang="en-US" sz="1800" dirty="0"/>
                    </a:p>
                  </a:txBody>
                  <a:tcPr marL="93260" marR="93260" marT="46630" marB="46630"/>
                </a:tc>
                <a:tc>
                  <a:txBody>
                    <a:bodyPr/>
                    <a:lstStyle/>
                    <a:p>
                      <a:endParaRPr lang="en-US" sz="1800" dirty="0"/>
                    </a:p>
                  </a:txBody>
                  <a:tcPr marL="93260" marR="93260" marT="46630" marB="46630"/>
                </a:tc>
                <a:extLst>
                  <a:ext uri="{0D108BD9-81ED-4DB2-BD59-A6C34878D82A}">
                    <a16:rowId xmlns:a16="http://schemas.microsoft.com/office/drawing/2014/main" val="4075444438"/>
                  </a:ext>
                </a:extLst>
              </a:tr>
            </a:tbl>
          </a:graphicData>
        </a:graphic>
      </p:graphicFrame>
      <p:sp>
        <p:nvSpPr>
          <p:cNvPr id="7" name="Rectangle 6">
            <a:extLst>
              <a:ext uri="{FF2B5EF4-FFF2-40B4-BE49-F238E27FC236}">
                <a16:creationId xmlns:a16="http://schemas.microsoft.com/office/drawing/2014/main" id="{AFFB5AEF-1E43-44FD-86D9-A792DA2C6277}"/>
              </a:ext>
            </a:extLst>
          </p:cNvPr>
          <p:cNvSpPr/>
          <p:nvPr/>
        </p:nvSpPr>
        <p:spPr bwMode="auto">
          <a:xfrm>
            <a:off x="1220210" y="1208709"/>
            <a:ext cx="2137216" cy="1564054"/>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defRPr/>
            </a:pPr>
            <a:r>
              <a:rPr lang="en-US" sz="1428" dirty="0">
                <a:solidFill>
                  <a:srgbClr val="FFFFFF"/>
                </a:solidFill>
                <a:latin typeface="Segoe UI"/>
              </a:rPr>
              <a:t>Evaluate</a:t>
            </a:r>
            <a:endParaRPr lang="en-US" dirty="0">
              <a:solidFill>
                <a:srgbClr val="FFFFFF"/>
              </a:solidFill>
              <a:latin typeface="Segoe UI"/>
            </a:endParaRPr>
          </a:p>
        </p:txBody>
      </p:sp>
      <p:sp>
        <p:nvSpPr>
          <p:cNvPr id="8" name="Rectangle 7">
            <a:extLst>
              <a:ext uri="{FF2B5EF4-FFF2-40B4-BE49-F238E27FC236}">
                <a16:creationId xmlns:a16="http://schemas.microsoft.com/office/drawing/2014/main" id="{384E68E5-90F1-417C-881C-A1D5E8C2AAB3}"/>
              </a:ext>
            </a:extLst>
          </p:cNvPr>
          <p:cNvSpPr/>
          <p:nvPr/>
        </p:nvSpPr>
        <p:spPr bwMode="auto">
          <a:xfrm>
            <a:off x="1220210" y="2928667"/>
            <a:ext cx="2137216" cy="147615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defRPr/>
            </a:pPr>
            <a:r>
              <a:rPr lang="en-US" sz="1428" dirty="0">
                <a:solidFill>
                  <a:srgbClr val="FFFFFF"/>
                </a:solidFill>
                <a:latin typeface="Segoe UI"/>
              </a:rPr>
              <a:t>Provide </a:t>
            </a:r>
            <a:r>
              <a:rPr lang="en-US" sz="1428" dirty="0">
                <a:solidFill>
                  <a:srgbClr val="FFFFFF"/>
                </a:solidFill>
                <a:latin typeface="Segoe UI"/>
                <a:cs typeface="Segoe UI"/>
              </a:rPr>
              <a:t>guidance</a:t>
            </a:r>
            <a:endParaRPr lang="en-US" dirty="0">
              <a:solidFill>
                <a:srgbClr val="FFFFFF"/>
              </a:solidFill>
              <a:latin typeface="Segoe UI"/>
            </a:endParaRPr>
          </a:p>
        </p:txBody>
      </p:sp>
      <p:sp>
        <p:nvSpPr>
          <p:cNvPr id="10" name="Rectangle 9">
            <a:extLst>
              <a:ext uri="{FF2B5EF4-FFF2-40B4-BE49-F238E27FC236}">
                <a16:creationId xmlns:a16="http://schemas.microsoft.com/office/drawing/2014/main" id="{8D4AE9C6-2CCC-47BA-9D73-F922EFAF9E1B}"/>
              </a:ext>
            </a:extLst>
          </p:cNvPr>
          <p:cNvSpPr/>
          <p:nvPr/>
        </p:nvSpPr>
        <p:spPr bwMode="auto">
          <a:xfrm>
            <a:off x="1220210" y="4580152"/>
            <a:ext cx="2137216" cy="1564054"/>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r>
              <a:rPr lang="en-US" sz="1428" dirty="0">
                <a:solidFill>
                  <a:srgbClr val="1A1A1A"/>
                </a:solidFill>
                <a:latin typeface="Segoe UI"/>
              </a:rPr>
              <a:t>Provide </a:t>
            </a:r>
            <a:r>
              <a:rPr lang="en-US" sz="1428" dirty="0">
                <a:solidFill>
                  <a:srgbClr val="1A1A1A"/>
                </a:solidFill>
                <a:latin typeface="Segoe UI"/>
                <a:cs typeface="Segoe UI"/>
              </a:rPr>
              <a:t>guidance</a:t>
            </a:r>
            <a:endParaRPr lang="en-US" sz="1428" dirty="0">
              <a:gradFill>
                <a:gsLst>
                  <a:gs pos="40075">
                    <a:srgbClr val="FFFFFF"/>
                  </a:gs>
                  <a:gs pos="30000">
                    <a:srgbClr val="FFFFFF"/>
                  </a:gs>
                </a:gsLst>
                <a:lin ang="5400000" scaled="0"/>
              </a:gradFill>
              <a:latin typeface="Segoe UI"/>
            </a:endParaRPr>
          </a:p>
        </p:txBody>
      </p:sp>
      <p:sp>
        <p:nvSpPr>
          <p:cNvPr id="11" name="Rectangle 10">
            <a:extLst>
              <a:ext uri="{FF2B5EF4-FFF2-40B4-BE49-F238E27FC236}">
                <a16:creationId xmlns:a16="http://schemas.microsoft.com/office/drawing/2014/main" id="{FBA9444E-510C-4FF8-AC9D-2E86494F27B6}"/>
              </a:ext>
            </a:extLst>
          </p:cNvPr>
          <p:cNvSpPr/>
          <p:nvPr/>
        </p:nvSpPr>
        <p:spPr bwMode="auto">
          <a:xfrm>
            <a:off x="3542005" y="1208709"/>
            <a:ext cx="1146325" cy="1564054"/>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r>
              <a:rPr lang="en-US" sz="1428" dirty="0">
                <a:solidFill>
                  <a:srgbClr val="FFFFFF"/>
                </a:solidFill>
                <a:latin typeface="Segoe UI"/>
              </a:rPr>
              <a:t>Purchase</a:t>
            </a:r>
            <a:endParaRPr lang="en-US" sz="1428" dirty="0">
              <a:gradFill>
                <a:gsLst>
                  <a:gs pos="40075">
                    <a:srgbClr val="FFFFFF"/>
                  </a:gs>
                  <a:gs pos="30000">
                    <a:srgbClr val="FFFFFF"/>
                  </a:gs>
                </a:gsLst>
                <a:lin ang="5400000" scaled="0"/>
              </a:gradFill>
              <a:latin typeface="Segoe UI"/>
            </a:endParaRPr>
          </a:p>
        </p:txBody>
      </p:sp>
      <p:sp>
        <p:nvSpPr>
          <p:cNvPr id="12" name="Rectangle 11">
            <a:extLst>
              <a:ext uri="{FF2B5EF4-FFF2-40B4-BE49-F238E27FC236}">
                <a16:creationId xmlns:a16="http://schemas.microsoft.com/office/drawing/2014/main" id="{612E45F2-C12D-4AB5-A138-71F5A850415A}"/>
              </a:ext>
            </a:extLst>
          </p:cNvPr>
          <p:cNvSpPr/>
          <p:nvPr/>
        </p:nvSpPr>
        <p:spPr bwMode="auto">
          <a:xfrm>
            <a:off x="3542005" y="2928667"/>
            <a:ext cx="1146325" cy="147615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32563">
              <a:defRPr/>
            </a:pPr>
            <a:r>
              <a:rPr lang="en-US" sz="1428" dirty="0">
                <a:solidFill>
                  <a:srgbClr val="FFFFFF"/>
                </a:solidFill>
                <a:latin typeface="Segoe UI"/>
              </a:rPr>
              <a:t>Create PO</a:t>
            </a:r>
            <a:endParaRPr lang="en-US" dirty="0">
              <a:solidFill>
                <a:srgbClr val="FFFFFF"/>
              </a:solidFill>
              <a:latin typeface="Segoe UI"/>
            </a:endParaRPr>
          </a:p>
        </p:txBody>
      </p:sp>
      <p:sp>
        <p:nvSpPr>
          <p:cNvPr id="13" name="Rectangle 12">
            <a:extLst>
              <a:ext uri="{FF2B5EF4-FFF2-40B4-BE49-F238E27FC236}">
                <a16:creationId xmlns:a16="http://schemas.microsoft.com/office/drawing/2014/main" id="{971DE77C-CB66-42BF-89DB-76731F925537}"/>
              </a:ext>
            </a:extLst>
          </p:cNvPr>
          <p:cNvSpPr/>
          <p:nvPr/>
        </p:nvSpPr>
        <p:spPr bwMode="auto">
          <a:xfrm>
            <a:off x="3542005" y="4580153"/>
            <a:ext cx="1146325" cy="1564052"/>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r>
              <a:rPr lang="en-US" sz="1428" dirty="0">
                <a:solidFill>
                  <a:srgbClr val="1A1A1A"/>
                </a:solidFill>
                <a:latin typeface="Segoe UI"/>
              </a:rPr>
              <a:t>Engage as needed</a:t>
            </a:r>
          </a:p>
        </p:txBody>
      </p:sp>
      <p:sp>
        <p:nvSpPr>
          <p:cNvPr id="14" name="Rectangle 13">
            <a:extLst>
              <a:ext uri="{FF2B5EF4-FFF2-40B4-BE49-F238E27FC236}">
                <a16:creationId xmlns:a16="http://schemas.microsoft.com/office/drawing/2014/main" id="{1DCFBC87-A0DA-4A06-8DD2-0E18ED4161C3}"/>
              </a:ext>
            </a:extLst>
          </p:cNvPr>
          <p:cNvSpPr/>
          <p:nvPr/>
        </p:nvSpPr>
        <p:spPr bwMode="auto">
          <a:xfrm>
            <a:off x="4872907" y="1208709"/>
            <a:ext cx="1233755" cy="1564054"/>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r>
              <a:rPr lang="en-US" sz="1428" dirty="0">
                <a:solidFill>
                  <a:srgbClr val="FFFFFF"/>
                </a:solidFill>
                <a:latin typeface="Segoe UI"/>
              </a:rPr>
              <a:t>Collect Deployment Info</a:t>
            </a:r>
          </a:p>
        </p:txBody>
      </p:sp>
      <p:sp>
        <p:nvSpPr>
          <p:cNvPr id="15" name="Rectangle 14">
            <a:extLst>
              <a:ext uri="{FF2B5EF4-FFF2-40B4-BE49-F238E27FC236}">
                <a16:creationId xmlns:a16="http://schemas.microsoft.com/office/drawing/2014/main" id="{A1FBFC05-3C9C-4ADA-850A-D23B6CAC2952}"/>
              </a:ext>
            </a:extLst>
          </p:cNvPr>
          <p:cNvSpPr/>
          <p:nvPr/>
        </p:nvSpPr>
        <p:spPr bwMode="auto">
          <a:xfrm>
            <a:off x="4872907" y="2922131"/>
            <a:ext cx="1233755" cy="1482688"/>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r>
              <a:rPr lang="en-US" sz="1428" dirty="0">
                <a:solidFill>
                  <a:srgbClr val="FFFFFF"/>
                </a:solidFill>
                <a:latin typeface="Segoe UI"/>
              </a:rPr>
              <a:t>Provide</a:t>
            </a:r>
            <a:r>
              <a:rPr lang="en-US" sz="1428" dirty="0">
                <a:solidFill>
                  <a:srgbClr val="FFFFFF"/>
                </a:solidFill>
                <a:latin typeface="Segoe UI"/>
                <a:cs typeface="Segoe UI"/>
              </a:rPr>
              <a:t> technical support</a:t>
            </a:r>
            <a:endParaRPr lang="en-US" sz="1428" dirty="0">
              <a:solidFill>
                <a:srgbClr val="FFFFFF"/>
              </a:solidFill>
              <a:latin typeface="Segoe UI"/>
            </a:endParaRPr>
          </a:p>
        </p:txBody>
      </p:sp>
      <p:sp>
        <p:nvSpPr>
          <p:cNvPr id="16" name="Rectangle 15">
            <a:extLst>
              <a:ext uri="{FF2B5EF4-FFF2-40B4-BE49-F238E27FC236}">
                <a16:creationId xmlns:a16="http://schemas.microsoft.com/office/drawing/2014/main" id="{12F0E355-1E85-4E33-8D8B-355E1264759D}"/>
              </a:ext>
            </a:extLst>
          </p:cNvPr>
          <p:cNvSpPr/>
          <p:nvPr/>
        </p:nvSpPr>
        <p:spPr bwMode="auto">
          <a:xfrm>
            <a:off x="4872906" y="4580151"/>
            <a:ext cx="1233755" cy="1564054"/>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r>
              <a:rPr lang="en-US" sz="1428" dirty="0">
                <a:solidFill>
                  <a:srgbClr val="1A1A1A"/>
                </a:solidFill>
                <a:latin typeface="Segoe UI"/>
              </a:rPr>
              <a:t>Provide tooling &amp;</a:t>
            </a:r>
            <a:endParaRPr lang="en-US" dirty="0">
              <a:solidFill>
                <a:srgbClr val="1A1A1A"/>
              </a:solidFill>
              <a:latin typeface="Segoe UI"/>
            </a:endParaRPr>
          </a:p>
          <a:p>
            <a:pPr algn="ctr" defTabSz="951028" fontAlgn="base">
              <a:spcBef>
                <a:spcPct val="0"/>
              </a:spcBef>
              <a:spcAft>
                <a:spcPct val="0"/>
              </a:spcAft>
              <a:defRPr/>
            </a:pPr>
            <a:r>
              <a:rPr lang="en-US" sz="1428" dirty="0">
                <a:solidFill>
                  <a:srgbClr val="1A1A1A"/>
                </a:solidFill>
                <a:latin typeface="Segoe UI"/>
              </a:rPr>
              <a:t>documentation</a:t>
            </a:r>
            <a:endParaRPr lang="en-US" dirty="0">
              <a:solidFill>
                <a:srgbClr val="1A1A1A"/>
              </a:solidFill>
              <a:latin typeface="Segoe UI"/>
            </a:endParaRPr>
          </a:p>
        </p:txBody>
      </p:sp>
      <p:sp>
        <p:nvSpPr>
          <p:cNvPr id="20" name="Rectangle 19">
            <a:extLst>
              <a:ext uri="{FF2B5EF4-FFF2-40B4-BE49-F238E27FC236}">
                <a16:creationId xmlns:a16="http://schemas.microsoft.com/office/drawing/2014/main" id="{30470F54-71C7-426E-A748-3F6187816DBD}"/>
              </a:ext>
            </a:extLst>
          </p:cNvPr>
          <p:cNvSpPr/>
          <p:nvPr/>
        </p:nvSpPr>
        <p:spPr bwMode="auto">
          <a:xfrm>
            <a:off x="6279242" y="1245282"/>
            <a:ext cx="1568909" cy="1564054"/>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r>
              <a:rPr lang="en-US" sz="1632" dirty="0">
                <a:solidFill>
                  <a:srgbClr val="FFFFFF"/>
                </a:solidFill>
                <a:latin typeface="Segoe UI"/>
              </a:rPr>
              <a:t>Receive </a:t>
            </a:r>
            <a:r>
              <a:rPr lang="en-US" sz="1632" dirty="0">
                <a:solidFill>
                  <a:srgbClr val="FFFFFF"/>
                </a:solidFill>
                <a:latin typeface="Segoe UI"/>
                <a:cs typeface="Segoe UI"/>
              </a:rPr>
              <a:t>H/W</a:t>
            </a:r>
          </a:p>
        </p:txBody>
      </p:sp>
      <p:sp>
        <p:nvSpPr>
          <p:cNvPr id="21" name="Rectangle 20">
            <a:extLst>
              <a:ext uri="{FF2B5EF4-FFF2-40B4-BE49-F238E27FC236}">
                <a16:creationId xmlns:a16="http://schemas.microsoft.com/office/drawing/2014/main" id="{AE814C2E-8D62-495F-A995-132E60ECB6EB}"/>
              </a:ext>
            </a:extLst>
          </p:cNvPr>
          <p:cNvSpPr/>
          <p:nvPr/>
        </p:nvSpPr>
        <p:spPr bwMode="auto">
          <a:xfrm>
            <a:off x="6279242" y="2965240"/>
            <a:ext cx="1520335" cy="147615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r>
              <a:rPr lang="en-US" sz="1428" dirty="0">
                <a:solidFill>
                  <a:srgbClr val="FFFFFF"/>
                </a:solidFill>
                <a:latin typeface="Segoe UI"/>
              </a:rPr>
              <a:t>Ship the H/W to customer site.</a:t>
            </a:r>
          </a:p>
        </p:txBody>
      </p:sp>
      <p:sp>
        <p:nvSpPr>
          <p:cNvPr id="22" name="Rectangle 21">
            <a:extLst>
              <a:ext uri="{FF2B5EF4-FFF2-40B4-BE49-F238E27FC236}">
                <a16:creationId xmlns:a16="http://schemas.microsoft.com/office/drawing/2014/main" id="{98C45418-EAE5-41CE-AE85-8590722D5420}"/>
              </a:ext>
            </a:extLst>
          </p:cNvPr>
          <p:cNvSpPr/>
          <p:nvPr/>
        </p:nvSpPr>
        <p:spPr bwMode="auto">
          <a:xfrm>
            <a:off x="8035014" y="1245282"/>
            <a:ext cx="3084392" cy="1564054"/>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r>
              <a:rPr lang="en-US" sz="1428" dirty="0">
                <a:solidFill>
                  <a:srgbClr val="FFFFFF"/>
                </a:solidFill>
                <a:latin typeface="Segoe UI"/>
              </a:rPr>
              <a:t>Ready</a:t>
            </a:r>
            <a:r>
              <a:rPr lang="en-US" sz="1428" dirty="0">
                <a:solidFill>
                  <a:srgbClr val="FFFFFF"/>
                </a:solidFill>
                <a:latin typeface="Segoe UI"/>
                <a:cs typeface="Segoe UI"/>
              </a:rPr>
              <a:t> for deployment</a:t>
            </a:r>
            <a:endParaRPr lang="en-US" sz="1428" dirty="0">
              <a:solidFill>
                <a:srgbClr val="FFFFFF"/>
              </a:solidFill>
              <a:latin typeface="Segoe UI"/>
            </a:endParaRPr>
          </a:p>
        </p:txBody>
      </p:sp>
      <p:sp>
        <p:nvSpPr>
          <p:cNvPr id="23" name="Rectangle 22">
            <a:extLst>
              <a:ext uri="{FF2B5EF4-FFF2-40B4-BE49-F238E27FC236}">
                <a16:creationId xmlns:a16="http://schemas.microsoft.com/office/drawing/2014/main" id="{63C95B7C-CAEA-4A7F-8B50-8A6EF7ECE4E0}"/>
              </a:ext>
            </a:extLst>
          </p:cNvPr>
          <p:cNvSpPr/>
          <p:nvPr/>
        </p:nvSpPr>
        <p:spPr bwMode="auto">
          <a:xfrm>
            <a:off x="8035014" y="2918021"/>
            <a:ext cx="3084392" cy="156405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32563">
              <a:defRPr/>
            </a:pPr>
            <a:r>
              <a:rPr lang="en-US" sz="1428" dirty="0">
                <a:solidFill>
                  <a:srgbClr val="FFFFFF"/>
                </a:solidFill>
                <a:latin typeface="Segoe UI"/>
              </a:rPr>
              <a:t>Onsite</a:t>
            </a:r>
            <a:r>
              <a:rPr lang="en-US" sz="1428" dirty="0">
                <a:solidFill>
                  <a:srgbClr val="FFFFFF"/>
                </a:solidFill>
                <a:latin typeface="Segoe UI"/>
                <a:cs typeface="Segoe UI"/>
              </a:rPr>
              <a:t> deployment</a:t>
            </a:r>
            <a:endParaRPr lang="en-US" dirty="0">
              <a:solidFill>
                <a:srgbClr val="FFFFFF"/>
              </a:solidFill>
              <a:latin typeface="Segoe UI"/>
            </a:endParaRPr>
          </a:p>
        </p:txBody>
      </p:sp>
      <p:sp>
        <p:nvSpPr>
          <p:cNvPr id="24" name="Rectangle 23">
            <a:extLst>
              <a:ext uri="{FF2B5EF4-FFF2-40B4-BE49-F238E27FC236}">
                <a16:creationId xmlns:a16="http://schemas.microsoft.com/office/drawing/2014/main" id="{44772DA0-2E8A-428B-A07A-811979BBAFA8}"/>
              </a:ext>
            </a:extLst>
          </p:cNvPr>
          <p:cNvSpPr/>
          <p:nvPr/>
        </p:nvSpPr>
        <p:spPr bwMode="auto">
          <a:xfrm>
            <a:off x="8035014" y="4632201"/>
            <a:ext cx="3084392" cy="1564054"/>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0" tIns="47565" rIns="0" bIns="47565" numCol="1" rtlCol="0" anchor="ctr" anchorCtr="0" compatLnSpc="1">
            <a:prstTxWarp prst="textNoShape">
              <a:avLst/>
            </a:prstTxWarp>
          </a:bodyPr>
          <a:lstStyle/>
          <a:p>
            <a:pPr algn="ctr" defTabSz="932563">
              <a:defRPr/>
            </a:pPr>
            <a:r>
              <a:rPr lang="en-US" sz="1428" dirty="0">
                <a:solidFill>
                  <a:srgbClr val="1A1A1A"/>
                </a:solidFill>
                <a:latin typeface="Segoe UI"/>
              </a:rPr>
              <a:t>Provide support</a:t>
            </a:r>
            <a:endParaRPr lang="en-US" sz="1428" dirty="0">
              <a:solidFill>
                <a:srgbClr val="1A1A1A"/>
              </a:solidFill>
              <a:latin typeface="Segoe UI"/>
              <a:cs typeface="Segoe UI"/>
            </a:endParaRPr>
          </a:p>
        </p:txBody>
      </p:sp>
    </p:spTree>
    <p:extLst>
      <p:ext uri="{BB962C8B-B14F-4D97-AF65-F5344CB8AC3E}">
        <p14:creationId xmlns:p14="http://schemas.microsoft.com/office/powerpoint/2010/main" val="38345226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P spid="11" grpId="0" animBg="1"/>
      <p:bldP spid="12" grpId="0" animBg="1"/>
      <p:bldP spid="13" grpId="0" animBg="1"/>
      <p:bldP spid="14" grpId="0" animBg="1"/>
      <p:bldP spid="15" grpId="0" animBg="1"/>
      <p:bldP spid="16" grpId="0" animBg="1"/>
      <p:bldP spid="20" grpId="0" animBg="1"/>
      <p:bldP spid="21" grpId="0" animBg="1"/>
      <p:bldP spid="22" grpId="0" animBg="1"/>
      <p:bldP spid="23" grpId="0" animBg="1"/>
      <p:bldP spid="2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002906" y="2424322"/>
            <a:ext cx="4752712" cy="2051075"/>
          </a:xfrm>
          <a:prstGeom prst="rect">
            <a:avLst/>
          </a:prstGeom>
        </p:spPr>
      </p:pic>
      <p:sp>
        <p:nvSpPr>
          <p:cNvPr id="2" name="Title 1"/>
          <p:cNvSpPr>
            <a:spLocks noGrp="1"/>
          </p:cNvSpPr>
          <p:nvPr>
            <p:ph type="title"/>
          </p:nvPr>
        </p:nvSpPr>
        <p:spPr/>
        <p:txBody>
          <a:bodyPr/>
          <a:lstStyle/>
          <a:p>
            <a:r>
              <a:rPr lang="en-US" dirty="0">
                <a:solidFill>
                  <a:srgbClr val="505050"/>
                </a:solidFill>
              </a:rPr>
              <a:t>Administrator tooling</a:t>
            </a:r>
          </a:p>
        </p:txBody>
      </p:sp>
      <p:sp>
        <p:nvSpPr>
          <p:cNvPr id="6" name="Text Placeholder 5"/>
          <p:cNvSpPr>
            <a:spLocks noGrp="1"/>
          </p:cNvSpPr>
          <p:nvPr>
            <p:ph type="body" sz="quarter" idx="10"/>
          </p:nvPr>
        </p:nvSpPr>
        <p:spPr>
          <a:xfrm>
            <a:off x="274702" y="1270921"/>
            <a:ext cx="11888787" cy="553998"/>
          </a:xfrm>
        </p:spPr>
        <p:txBody>
          <a:bodyPr/>
          <a:lstStyle/>
          <a:p>
            <a:pPr marL="0" indent="0">
              <a:lnSpc>
                <a:spcPct val="100000"/>
              </a:lnSpc>
              <a:spcAft>
                <a:spcPts val="1200"/>
              </a:spcAft>
              <a:buNone/>
            </a:pPr>
            <a:r>
              <a:rPr lang="en-US" sz="2400" dirty="0"/>
              <a:t>The Azure Stack Hub Tools repository also provides a number of administrator tools</a:t>
            </a:r>
          </a:p>
        </p:txBody>
      </p:sp>
      <p:sp>
        <p:nvSpPr>
          <p:cNvPr id="9" name="Text Placeholder 8"/>
          <p:cNvSpPr txBox="1">
            <a:spLocks/>
          </p:cNvSpPr>
          <p:nvPr/>
        </p:nvSpPr>
        <p:spPr>
          <a:xfrm>
            <a:off x="274703" y="1858655"/>
            <a:ext cx="4752712" cy="3416320"/>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00000"/>
              </a:lnSpc>
              <a:spcAft>
                <a:spcPts val="1200"/>
              </a:spcAft>
              <a:buFont typeface="Wingdings" panose="05000000000000000000" pitchFamily="2" charset="2"/>
              <a:buNone/>
            </a:pPr>
            <a:r>
              <a:rPr lang="en-US" sz="2800" dirty="0">
                <a:solidFill>
                  <a:schemeClr val="tx2"/>
                </a:solidFill>
              </a:rPr>
              <a:t>Tool modules:</a:t>
            </a:r>
          </a:p>
          <a:p>
            <a:pPr marL="0" indent="0">
              <a:lnSpc>
                <a:spcPct val="100000"/>
              </a:lnSpc>
              <a:spcAft>
                <a:spcPts val="1200"/>
              </a:spcAft>
              <a:buFont typeface="Wingdings" panose="05000000000000000000" pitchFamily="2" charset="2"/>
              <a:buNone/>
            </a:pPr>
            <a:r>
              <a:rPr lang="en-US" sz="2000" dirty="0" err="1">
                <a:solidFill>
                  <a:srgbClr val="0078D7"/>
                </a:solidFill>
                <a:latin typeface="+mn-lt"/>
              </a:rPr>
              <a:t>ServiceAdmin</a:t>
            </a:r>
            <a:r>
              <a:rPr lang="en-US" sz="2000" dirty="0">
                <a:latin typeface="+mn-lt"/>
              </a:rPr>
              <a:t> – </a:t>
            </a:r>
            <a:r>
              <a:rPr lang="en-US" sz="2000" dirty="0"/>
              <a:t>Tools for creating an offer with a plan and quotas</a:t>
            </a:r>
          </a:p>
          <a:p>
            <a:pPr marL="0" indent="0">
              <a:lnSpc>
                <a:spcPct val="100000"/>
              </a:lnSpc>
              <a:spcAft>
                <a:spcPts val="1200"/>
              </a:spcAft>
              <a:buFont typeface="Wingdings" panose="05000000000000000000" pitchFamily="2" charset="2"/>
              <a:buNone/>
            </a:pPr>
            <a:r>
              <a:rPr lang="en-US" sz="2000" dirty="0" err="1">
                <a:solidFill>
                  <a:srgbClr val="0078D7"/>
                </a:solidFill>
                <a:latin typeface="+mn-lt"/>
              </a:rPr>
              <a:t>ComputeAdmin</a:t>
            </a:r>
            <a:r>
              <a:rPr lang="en-US" sz="2000" dirty="0">
                <a:latin typeface="+mn-lt"/>
              </a:rPr>
              <a:t> – </a:t>
            </a:r>
            <a:r>
              <a:rPr lang="en-US" sz="2000" dirty="0"/>
              <a:t>Tools for adding and removing VM Images</a:t>
            </a:r>
          </a:p>
          <a:p>
            <a:pPr marL="0" indent="0">
              <a:lnSpc>
                <a:spcPct val="100000"/>
              </a:lnSpc>
              <a:spcAft>
                <a:spcPts val="1200"/>
              </a:spcAft>
              <a:buFont typeface="Wingdings" panose="05000000000000000000" pitchFamily="2" charset="2"/>
              <a:buNone/>
            </a:pPr>
            <a:r>
              <a:rPr lang="en-US" sz="2000" dirty="0" err="1">
                <a:solidFill>
                  <a:srgbClr val="0078D7"/>
                </a:solidFill>
                <a:latin typeface="+mn-lt"/>
              </a:rPr>
              <a:t>InfraAdmin</a:t>
            </a:r>
            <a:r>
              <a:rPr lang="en-US" sz="2000" dirty="0">
                <a:latin typeface="+mn-lt"/>
              </a:rPr>
              <a:t> – </a:t>
            </a:r>
            <a:r>
              <a:rPr lang="en-US" sz="2000" dirty="0"/>
              <a:t>Tools for interfacing with Azure Stack Hub infrastructure actions and health monitoring</a:t>
            </a:r>
          </a:p>
        </p:txBody>
      </p:sp>
    </p:spTree>
    <p:extLst>
      <p:ext uri="{BB962C8B-B14F-4D97-AF65-F5344CB8AC3E}">
        <p14:creationId xmlns:p14="http://schemas.microsoft.com/office/powerpoint/2010/main" val="4018838977"/>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rgbClr val="505050"/>
                </a:solidFill>
              </a:rPr>
              <a:t>Template validator tool</a:t>
            </a:r>
          </a:p>
        </p:txBody>
      </p:sp>
      <p:sp>
        <p:nvSpPr>
          <p:cNvPr id="9" name="Text Placeholder 8"/>
          <p:cNvSpPr>
            <a:spLocks noGrp="1"/>
          </p:cNvSpPr>
          <p:nvPr>
            <p:ph type="body" sz="quarter" idx="10"/>
          </p:nvPr>
        </p:nvSpPr>
        <p:spPr>
          <a:xfrm>
            <a:off x="274703" y="1272026"/>
            <a:ext cx="4660552" cy="3693319"/>
          </a:xfrm>
        </p:spPr>
        <p:txBody>
          <a:bodyPr/>
          <a:lstStyle/>
          <a:p>
            <a:pPr marL="0" indent="0">
              <a:lnSpc>
                <a:spcPct val="100000"/>
              </a:lnSpc>
              <a:spcAft>
                <a:spcPts val="1200"/>
              </a:spcAft>
              <a:buNone/>
            </a:pPr>
            <a:r>
              <a:rPr lang="en-US" sz="2400" dirty="0">
                <a:solidFill>
                  <a:schemeClr val="tx2"/>
                </a:solidFill>
              </a:rPr>
              <a:t>Features:</a:t>
            </a:r>
          </a:p>
          <a:p>
            <a:pPr>
              <a:lnSpc>
                <a:spcPct val="100000"/>
              </a:lnSpc>
              <a:spcAft>
                <a:spcPts val="1200"/>
              </a:spcAft>
            </a:pPr>
            <a:r>
              <a:rPr lang="en-US" sz="2200" dirty="0">
                <a:solidFill>
                  <a:schemeClr val="tx1"/>
                </a:solidFill>
              </a:rPr>
              <a:t>Static analysis</a:t>
            </a:r>
          </a:p>
          <a:p>
            <a:pPr>
              <a:lnSpc>
                <a:spcPct val="100000"/>
              </a:lnSpc>
              <a:spcAft>
                <a:spcPts val="1200"/>
              </a:spcAft>
            </a:pPr>
            <a:r>
              <a:rPr lang="en-US" sz="2200" dirty="0">
                <a:solidFill>
                  <a:schemeClr val="tx1"/>
                </a:solidFill>
              </a:rPr>
              <a:t>Offline tool</a:t>
            </a:r>
          </a:p>
          <a:p>
            <a:pPr>
              <a:lnSpc>
                <a:spcPct val="100000"/>
              </a:lnSpc>
              <a:spcAft>
                <a:spcPts val="1200"/>
              </a:spcAft>
            </a:pPr>
            <a:r>
              <a:rPr lang="en-US" sz="2200" dirty="0">
                <a:solidFill>
                  <a:schemeClr val="tx1"/>
                </a:solidFill>
              </a:rPr>
              <a:t>Customizable to your Azure Stack Hub</a:t>
            </a:r>
          </a:p>
          <a:p>
            <a:pPr>
              <a:lnSpc>
                <a:spcPct val="100000"/>
              </a:lnSpc>
              <a:spcAft>
                <a:spcPts val="1200"/>
              </a:spcAft>
            </a:pPr>
            <a:r>
              <a:rPr lang="en-US" sz="2200" dirty="0">
                <a:solidFill>
                  <a:schemeClr val="tx1"/>
                </a:solidFill>
              </a:rPr>
              <a:t>Supports nested templates</a:t>
            </a:r>
          </a:p>
          <a:p>
            <a:pPr>
              <a:lnSpc>
                <a:spcPct val="100000"/>
              </a:lnSpc>
              <a:spcAft>
                <a:spcPts val="1200"/>
              </a:spcAft>
            </a:pPr>
            <a:r>
              <a:rPr lang="en-US" sz="2200" dirty="0">
                <a:solidFill>
                  <a:schemeClr val="tx1"/>
                </a:solidFill>
              </a:rPr>
              <a:t>Recommendations and warnings</a:t>
            </a:r>
          </a:p>
        </p:txBody>
      </p:sp>
      <p:sp>
        <p:nvSpPr>
          <p:cNvPr id="10" name="Text Placeholder 8"/>
          <p:cNvSpPr txBox="1">
            <a:spLocks/>
          </p:cNvSpPr>
          <p:nvPr/>
        </p:nvSpPr>
        <p:spPr>
          <a:xfrm>
            <a:off x="5751162" y="1272026"/>
            <a:ext cx="5996889" cy="3693319"/>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00000"/>
              </a:lnSpc>
              <a:spcAft>
                <a:spcPts val="1200"/>
              </a:spcAft>
              <a:buFont typeface="Wingdings" panose="05000000000000000000" pitchFamily="2" charset="2"/>
              <a:buNone/>
            </a:pPr>
            <a:r>
              <a:rPr lang="en-US" sz="2400" dirty="0">
                <a:solidFill>
                  <a:schemeClr val="tx2"/>
                </a:solidFill>
              </a:rPr>
              <a:t>Safeguards against:</a:t>
            </a:r>
          </a:p>
          <a:p>
            <a:pPr>
              <a:lnSpc>
                <a:spcPct val="100000"/>
              </a:lnSpc>
              <a:spcAft>
                <a:spcPts val="1200"/>
              </a:spcAft>
            </a:pPr>
            <a:r>
              <a:rPr lang="en-US" sz="2200" dirty="0">
                <a:solidFill>
                  <a:schemeClr val="tx1"/>
                </a:solidFill>
              </a:rPr>
              <a:t>Hardcoded locations</a:t>
            </a:r>
          </a:p>
          <a:p>
            <a:pPr>
              <a:lnSpc>
                <a:spcPct val="100000"/>
              </a:lnSpc>
              <a:spcAft>
                <a:spcPts val="1200"/>
              </a:spcAft>
            </a:pPr>
            <a:r>
              <a:rPr lang="en-US" sz="2200" dirty="0">
                <a:solidFill>
                  <a:schemeClr val="tx1"/>
                </a:solidFill>
              </a:rPr>
              <a:t>Hardcoded storage endpoints</a:t>
            </a:r>
          </a:p>
          <a:p>
            <a:pPr>
              <a:lnSpc>
                <a:spcPct val="100000"/>
              </a:lnSpc>
              <a:spcAft>
                <a:spcPts val="1200"/>
              </a:spcAft>
            </a:pPr>
            <a:r>
              <a:rPr lang="en-US" sz="2200" dirty="0">
                <a:solidFill>
                  <a:schemeClr val="tx1"/>
                </a:solidFill>
              </a:rPr>
              <a:t>API versions available on Azure Stack Hub</a:t>
            </a:r>
          </a:p>
          <a:p>
            <a:pPr>
              <a:lnSpc>
                <a:spcPct val="100000"/>
              </a:lnSpc>
              <a:spcAft>
                <a:spcPts val="1200"/>
              </a:spcAft>
            </a:pPr>
            <a:r>
              <a:rPr lang="en-US" sz="2200" dirty="0">
                <a:solidFill>
                  <a:schemeClr val="tx1"/>
                </a:solidFill>
              </a:rPr>
              <a:t>Resource types unsupported on Azure Stack Hub</a:t>
            </a:r>
          </a:p>
          <a:p>
            <a:pPr>
              <a:lnSpc>
                <a:spcPct val="100000"/>
              </a:lnSpc>
              <a:spcAft>
                <a:spcPts val="1200"/>
              </a:spcAft>
            </a:pPr>
            <a:r>
              <a:rPr lang="en-US" sz="2200" dirty="0">
                <a:solidFill>
                  <a:schemeClr val="tx1"/>
                </a:solidFill>
              </a:rPr>
              <a:t>Referenced content in Azure Stack Hub</a:t>
            </a:r>
          </a:p>
        </p:txBody>
      </p:sp>
      <p:sp>
        <p:nvSpPr>
          <p:cNvPr id="11" name="Text Placeholder 8"/>
          <p:cNvSpPr txBox="1">
            <a:spLocks/>
          </p:cNvSpPr>
          <p:nvPr/>
        </p:nvSpPr>
        <p:spPr>
          <a:xfrm>
            <a:off x="274639" y="5252875"/>
            <a:ext cx="11195118" cy="947952"/>
          </a:xfrm>
          <a:prstGeom prst="rect">
            <a:avLst/>
          </a:prstGeom>
        </p:spPr>
        <p:txBody>
          <a:bodyPr vert="horz" wrap="square" lIns="146304" tIns="91440" rIns="146304" bIns="9144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80000"/>
              </a:lnSpc>
              <a:spcAft>
                <a:spcPts val="1200"/>
              </a:spcAft>
              <a:buFont typeface="Wingdings" panose="05000000000000000000" pitchFamily="2" charset="2"/>
              <a:buNone/>
            </a:pPr>
            <a:r>
              <a:rPr lang="en-US" sz="2200" dirty="0"/>
              <a:t>Available at </a:t>
            </a:r>
            <a:r>
              <a:rPr lang="en-US" sz="2200" dirty="0">
                <a:hlinkClick r:id="rId3"/>
              </a:rPr>
              <a:t>https://github.com/Azure/AzureStack-Tools/tree/master/TemplateValidator</a:t>
            </a:r>
            <a:endParaRPr lang="en-US" sz="2200" dirty="0"/>
          </a:p>
          <a:p>
            <a:pPr marL="0" indent="0">
              <a:lnSpc>
                <a:spcPct val="80000"/>
              </a:lnSpc>
              <a:spcAft>
                <a:spcPts val="1200"/>
              </a:spcAft>
              <a:buFont typeface="Wingdings" panose="05000000000000000000" pitchFamily="2" charset="2"/>
              <a:buNone/>
            </a:pPr>
            <a:endParaRPr lang="en-US" sz="2200" dirty="0"/>
          </a:p>
        </p:txBody>
      </p:sp>
    </p:spTree>
    <p:extLst>
      <p:ext uri="{BB962C8B-B14F-4D97-AF65-F5344CB8AC3E}">
        <p14:creationId xmlns:p14="http://schemas.microsoft.com/office/powerpoint/2010/main" val="728769257"/>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7BFE18-53C5-4A45-A404-48223372E28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358653" y="1328892"/>
            <a:ext cx="6942599" cy="3774516"/>
          </a:xfrm>
          <a:prstGeom prst="rect">
            <a:avLst/>
          </a:prstGeom>
        </p:spPr>
      </p:pic>
      <p:sp>
        <p:nvSpPr>
          <p:cNvPr id="5" name="Title 4"/>
          <p:cNvSpPr>
            <a:spLocks noGrp="1"/>
          </p:cNvSpPr>
          <p:nvPr>
            <p:ph type="title"/>
          </p:nvPr>
        </p:nvSpPr>
        <p:spPr/>
        <p:txBody>
          <a:bodyPr/>
          <a:lstStyle/>
          <a:p>
            <a:r>
              <a:rPr lang="en-US" dirty="0">
                <a:solidFill>
                  <a:srgbClr val="505050"/>
                </a:solidFill>
              </a:rPr>
              <a:t>Azure Stack Hub policy tool</a:t>
            </a:r>
          </a:p>
        </p:txBody>
      </p:sp>
      <p:sp>
        <p:nvSpPr>
          <p:cNvPr id="7" name="Text Placeholder 8"/>
          <p:cNvSpPr>
            <a:spLocks noGrp="1"/>
          </p:cNvSpPr>
          <p:nvPr>
            <p:ph type="body" sz="quarter" idx="10"/>
          </p:nvPr>
        </p:nvSpPr>
        <p:spPr>
          <a:xfrm>
            <a:off x="274703" y="1272026"/>
            <a:ext cx="4953280" cy="3182410"/>
          </a:xfrm>
        </p:spPr>
        <p:txBody>
          <a:bodyPr/>
          <a:lstStyle/>
          <a:p>
            <a:pPr marL="0" indent="0">
              <a:lnSpc>
                <a:spcPct val="100000"/>
              </a:lnSpc>
              <a:spcAft>
                <a:spcPts val="1200"/>
              </a:spcAft>
              <a:buNone/>
            </a:pPr>
            <a:r>
              <a:rPr lang="en-US" sz="2800" dirty="0">
                <a:solidFill>
                  <a:schemeClr val="tx2"/>
                </a:solidFill>
              </a:rPr>
              <a:t>Features:</a:t>
            </a:r>
          </a:p>
          <a:p>
            <a:pPr>
              <a:lnSpc>
                <a:spcPct val="100000"/>
              </a:lnSpc>
              <a:spcAft>
                <a:spcPts val="1200"/>
              </a:spcAft>
            </a:pPr>
            <a:r>
              <a:rPr lang="en-US" sz="1800" dirty="0"/>
              <a:t>Policy for your </a:t>
            </a:r>
            <a:r>
              <a:rPr lang="en-US" sz="1800" i="1" dirty="0"/>
              <a:t>Azure</a:t>
            </a:r>
            <a:r>
              <a:rPr lang="en-US" sz="1800" dirty="0"/>
              <a:t> environment that makes Azure ‘look like’ Azure Stack Hub</a:t>
            </a:r>
          </a:p>
          <a:p>
            <a:pPr>
              <a:lnSpc>
                <a:spcPct val="100000"/>
              </a:lnSpc>
              <a:spcAft>
                <a:spcPts val="1200"/>
              </a:spcAft>
            </a:pPr>
            <a:r>
              <a:rPr lang="en-US" sz="1800" dirty="0"/>
              <a:t>Limits the resource types / namespaces that can deployed</a:t>
            </a:r>
          </a:p>
          <a:p>
            <a:pPr>
              <a:lnSpc>
                <a:spcPct val="100000"/>
              </a:lnSpc>
              <a:spcAft>
                <a:spcPts val="1200"/>
              </a:spcAft>
            </a:pPr>
            <a:r>
              <a:rPr lang="en-US" sz="1800" dirty="0"/>
              <a:t>The overall Azure Stack Hub policy capabilities will increase over time as more services onboard</a:t>
            </a:r>
          </a:p>
        </p:txBody>
      </p:sp>
    </p:spTree>
    <p:extLst>
      <p:ext uri="{BB962C8B-B14F-4D97-AF65-F5344CB8AC3E}">
        <p14:creationId xmlns:p14="http://schemas.microsoft.com/office/powerpoint/2010/main" val="2713771986"/>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84578" y="1263871"/>
            <a:ext cx="11887200" cy="553998"/>
          </a:xfrm>
        </p:spPr>
        <p:txBody>
          <a:bodyPr/>
          <a:lstStyle/>
          <a:p>
            <a:pPr marL="0" indent="0">
              <a:lnSpc>
                <a:spcPct val="100000"/>
              </a:lnSpc>
              <a:buNone/>
            </a:pPr>
            <a:r>
              <a:rPr lang="en-US" sz="2400" dirty="0"/>
              <a:t>Cmdlet: </a:t>
            </a:r>
            <a:r>
              <a:rPr lang="en-US" sz="2400" b="1" dirty="0"/>
              <a:t>Get-</a:t>
            </a:r>
            <a:r>
              <a:rPr lang="en-US" sz="2400" b="1" dirty="0" err="1"/>
              <a:t>AzureStackLog</a:t>
            </a:r>
            <a:endParaRPr lang="en-US" sz="2400" dirty="0"/>
          </a:p>
        </p:txBody>
      </p:sp>
      <p:graphicFrame>
        <p:nvGraphicFramePr>
          <p:cNvPr id="2" name="Table 1">
            <a:extLst>
              <a:ext uri="{FF2B5EF4-FFF2-40B4-BE49-F238E27FC236}">
                <a16:creationId xmlns:a16="http://schemas.microsoft.com/office/drawing/2014/main" id="{2B0543AD-0F47-4013-A9B5-DB1352F27E31}"/>
              </a:ext>
            </a:extLst>
          </p:cNvPr>
          <p:cNvGraphicFramePr>
            <a:graphicFrameLocks noGrp="1"/>
          </p:cNvGraphicFramePr>
          <p:nvPr>
            <p:extLst>
              <p:ext uri="{D42A27DB-BD31-4B8C-83A1-F6EECF244321}">
                <p14:modId xmlns:p14="http://schemas.microsoft.com/office/powerpoint/2010/main" val="1304683102"/>
              </p:ext>
            </p:extLst>
          </p:nvPr>
        </p:nvGraphicFramePr>
        <p:xfrm>
          <a:off x="427247" y="1961453"/>
          <a:ext cx="11641618" cy="4666257"/>
        </p:xfrm>
        <a:graphic>
          <a:graphicData uri="http://schemas.openxmlformats.org/drawingml/2006/table">
            <a:tbl>
              <a:tblPr firstRow="1" firstCol="1" bandRow="1">
                <a:tableStyleId>{5C22544A-7EE6-4342-B048-85BDC9FD1C3A}</a:tableStyleId>
              </a:tblPr>
              <a:tblGrid>
                <a:gridCol w="3657013">
                  <a:extLst>
                    <a:ext uri="{9D8B030D-6E8A-4147-A177-3AD203B41FA5}">
                      <a16:colId xmlns:a16="http://schemas.microsoft.com/office/drawing/2014/main" val="2131361628"/>
                    </a:ext>
                  </a:extLst>
                </a:gridCol>
                <a:gridCol w="2297164">
                  <a:extLst>
                    <a:ext uri="{9D8B030D-6E8A-4147-A177-3AD203B41FA5}">
                      <a16:colId xmlns:a16="http://schemas.microsoft.com/office/drawing/2014/main" val="3852875866"/>
                    </a:ext>
                  </a:extLst>
                </a:gridCol>
                <a:gridCol w="5687441">
                  <a:extLst>
                    <a:ext uri="{9D8B030D-6E8A-4147-A177-3AD203B41FA5}">
                      <a16:colId xmlns:a16="http://schemas.microsoft.com/office/drawing/2014/main" val="374583793"/>
                    </a:ext>
                  </a:extLst>
                </a:gridCol>
              </a:tblGrid>
              <a:tr h="218813">
                <a:tc>
                  <a:txBody>
                    <a:bodyPr/>
                    <a:lstStyle/>
                    <a:p>
                      <a:pPr marL="0" marR="0">
                        <a:lnSpc>
                          <a:spcPct val="115000"/>
                        </a:lnSpc>
                        <a:spcBef>
                          <a:spcPts val="500"/>
                        </a:spcBef>
                        <a:spcAft>
                          <a:spcPts val="0"/>
                        </a:spcAft>
                      </a:pPr>
                      <a:r>
                        <a:rPr lang="en-US" sz="1800" dirty="0">
                          <a:effectLst/>
                        </a:rPr>
                        <a:t>Parameter</a:t>
                      </a:r>
                      <a:endParaRPr lang="en-US" sz="18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tc>
                <a:tc>
                  <a:txBody>
                    <a:bodyPr/>
                    <a:lstStyle/>
                    <a:p>
                      <a:pPr marL="0" marR="0">
                        <a:lnSpc>
                          <a:spcPct val="115000"/>
                        </a:lnSpc>
                        <a:spcBef>
                          <a:spcPts val="500"/>
                        </a:spcBef>
                        <a:spcAft>
                          <a:spcPts val="0"/>
                        </a:spcAft>
                      </a:pPr>
                      <a:r>
                        <a:rPr lang="en-US" sz="1800" dirty="0">
                          <a:effectLst/>
                        </a:rPr>
                        <a:t>Required / Optional</a:t>
                      </a:r>
                      <a:endParaRPr lang="en-US" sz="18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B w="6350" cap="flat" cmpd="sng" algn="ctr">
                      <a:solidFill>
                        <a:schemeClr val="tx2"/>
                      </a:solidFill>
                      <a:prstDash val="solid"/>
                      <a:round/>
                      <a:headEnd type="none" w="med" len="med"/>
                      <a:tailEnd type="none" w="med" len="med"/>
                    </a:lnB>
                  </a:tcPr>
                </a:tc>
                <a:tc>
                  <a:txBody>
                    <a:bodyPr/>
                    <a:lstStyle/>
                    <a:p>
                      <a:pPr marL="0" marR="0">
                        <a:lnSpc>
                          <a:spcPct val="115000"/>
                        </a:lnSpc>
                        <a:spcBef>
                          <a:spcPts val="500"/>
                        </a:spcBef>
                        <a:spcAft>
                          <a:spcPts val="0"/>
                        </a:spcAft>
                      </a:pPr>
                      <a:r>
                        <a:rPr lang="en-US" sz="1800" dirty="0">
                          <a:effectLst/>
                        </a:rPr>
                        <a:t>Description</a:t>
                      </a:r>
                      <a:endParaRPr lang="en-US" sz="18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3865479032"/>
                  </a:ext>
                </a:extLst>
              </a:tr>
              <a:tr h="1059487">
                <a:tc>
                  <a:txBody>
                    <a:bodyPr/>
                    <a:lstStyle/>
                    <a:p>
                      <a:pPr marL="0" marR="0">
                        <a:lnSpc>
                          <a:spcPct val="115000"/>
                        </a:lnSpc>
                        <a:spcBef>
                          <a:spcPts val="500"/>
                        </a:spcBef>
                        <a:spcAft>
                          <a:spcPts val="0"/>
                        </a:spcAft>
                      </a:pPr>
                      <a:r>
                        <a:rPr lang="en-US" sz="1000" dirty="0" err="1">
                          <a:effectLst/>
                        </a:rPr>
                        <a:t>OutputPath</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dirty="0">
                          <a:effectLst/>
                        </a:rPr>
                        <a:t>Required</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a:effectLst/>
                        </a:rPr>
                        <a:t>Location where a zip file containing all specified log files will be generated.</a:t>
                      </a:r>
                    </a:p>
                    <a:p>
                      <a:pPr marL="0" marR="0">
                        <a:lnSpc>
                          <a:spcPct val="115000"/>
                        </a:lnSpc>
                        <a:spcBef>
                          <a:spcPts val="500"/>
                        </a:spcBef>
                        <a:spcAft>
                          <a:spcPts val="0"/>
                        </a:spcAft>
                      </a:pPr>
                      <a:r>
                        <a:rPr lang="en-US" sz="1000">
                          <a:effectLst/>
                        </a:rPr>
                        <a:t> </a:t>
                      </a:r>
                    </a:p>
                    <a:p>
                      <a:pPr marL="0" marR="0">
                        <a:lnSpc>
                          <a:spcPct val="115000"/>
                        </a:lnSpc>
                        <a:spcBef>
                          <a:spcPts val="500"/>
                        </a:spcBef>
                        <a:spcAft>
                          <a:spcPts val="0"/>
                        </a:spcAft>
                      </a:pPr>
                      <a:r>
                        <a:rPr lang="en-US" sz="1000">
                          <a:effectLst/>
                        </a:rPr>
                        <a:t>Depending on the log collection scope, this can be a very large zip file. Be sure to specify a location that can hold large files.</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000990560"/>
                  </a:ext>
                </a:extLst>
              </a:tr>
              <a:tr h="938213">
                <a:tc>
                  <a:txBody>
                    <a:bodyPr/>
                    <a:lstStyle/>
                    <a:p>
                      <a:pPr marL="0" marR="0">
                        <a:lnSpc>
                          <a:spcPct val="115000"/>
                        </a:lnSpc>
                        <a:spcBef>
                          <a:spcPts val="500"/>
                        </a:spcBef>
                        <a:spcAft>
                          <a:spcPts val="0"/>
                        </a:spcAft>
                      </a:pPr>
                      <a:r>
                        <a:rPr lang="en-US" sz="1000">
                          <a:effectLst/>
                        </a:rPr>
                        <a:t>CustomerConfigurationFilePath</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dirty="0">
                          <a:effectLst/>
                        </a:rPr>
                        <a:t>Optional</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The file path of the customer config file. </a:t>
                      </a:r>
                    </a:p>
                    <a:p>
                      <a:pPr marL="0" marR="0">
                        <a:lnSpc>
                          <a:spcPct val="115000"/>
                        </a:lnSpc>
                        <a:spcBef>
                          <a:spcPts val="500"/>
                        </a:spcBef>
                        <a:spcAft>
                          <a:spcPts val="0"/>
                        </a:spcAft>
                      </a:pPr>
                      <a:r>
                        <a:rPr lang="en-US" sz="1000" dirty="0">
                          <a:effectLst/>
                        </a:rPr>
                        <a:t> </a:t>
                      </a:r>
                    </a:p>
                    <a:p>
                      <a:pPr marL="0" marR="0">
                        <a:lnSpc>
                          <a:spcPct val="115000"/>
                        </a:lnSpc>
                        <a:spcBef>
                          <a:spcPts val="500"/>
                        </a:spcBef>
                        <a:spcAft>
                          <a:spcPts val="0"/>
                        </a:spcAft>
                      </a:pPr>
                      <a:r>
                        <a:rPr lang="en-US" sz="1000" dirty="0">
                          <a:effectLst/>
                        </a:rPr>
                        <a:t>If the cmdlet is run from the DVM’s deployment PowerShell session window, this parameter is not needed.</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567191764"/>
                  </a:ext>
                </a:extLst>
              </a:tr>
              <a:tr h="938213">
                <a:tc>
                  <a:txBody>
                    <a:bodyPr/>
                    <a:lstStyle/>
                    <a:p>
                      <a:pPr marL="0" marR="0">
                        <a:lnSpc>
                          <a:spcPct val="115000"/>
                        </a:lnSpc>
                        <a:spcBef>
                          <a:spcPts val="500"/>
                        </a:spcBef>
                        <a:spcAft>
                          <a:spcPts val="0"/>
                        </a:spcAft>
                      </a:pPr>
                      <a:r>
                        <a:rPr lang="en-US" sz="1000">
                          <a:effectLst/>
                        </a:rPr>
                        <a:t>MaxAgeOfEventsInHours</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a:effectLst/>
                        </a:rPr>
                        <a:t>Optional</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When specified, this will filter out any Windows Event logs previous to the specified number of hours.</a:t>
                      </a:r>
                    </a:p>
                    <a:p>
                      <a:pPr marL="0" marR="0">
                        <a:lnSpc>
                          <a:spcPct val="115000"/>
                        </a:lnSpc>
                        <a:spcBef>
                          <a:spcPts val="500"/>
                        </a:spcBef>
                        <a:spcAft>
                          <a:spcPts val="0"/>
                        </a:spcAft>
                      </a:pPr>
                      <a:r>
                        <a:rPr lang="en-US" sz="1000" dirty="0">
                          <a:effectLst/>
                        </a:rPr>
                        <a:t> </a:t>
                      </a:r>
                    </a:p>
                    <a:p>
                      <a:pPr marL="0" marR="0">
                        <a:lnSpc>
                          <a:spcPct val="115000"/>
                        </a:lnSpc>
                        <a:spcBef>
                          <a:spcPts val="500"/>
                        </a:spcBef>
                        <a:spcAft>
                          <a:spcPts val="0"/>
                        </a:spcAft>
                      </a:pPr>
                      <a:r>
                        <a:rPr lang="en-US" sz="1000" dirty="0">
                          <a:effectLst/>
                        </a:rPr>
                        <a:t>Default value is 48 hours.</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285413532"/>
                  </a:ext>
                </a:extLst>
              </a:tr>
              <a:tr h="1190975">
                <a:tc>
                  <a:txBody>
                    <a:bodyPr/>
                    <a:lstStyle/>
                    <a:p>
                      <a:pPr marL="0" marR="0">
                        <a:lnSpc>
                          <a:spcPct val="115000"/>
                        </a:lnSpc>
                        <a:spcBef>
                          <a:spcPts val="500"/>
                        </a:spcBef>
                        <a:spcAft>
                          <a:spcPts val="0"/>
                        </a:spcAft>
                      </a:pPr>
                      <a:r>
                        <a:rPr lang="en-US" sz="1000">
                          <a:effectLst/>
                        </a:rPr>
                        <a:t>FilterByRole</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tcPr>
                </a:tc>
                <a:tc>
                  <a:txBody>
                    <a:bodyPr/>
                    <a:lstStyle/>
                    <a:p>
                      <a:pPr marL="0" marR="0">
                        <a:lnSpc>
                          <a:spcPct val="115000"/>
                        </a:lnSpc>
                        <a:spcBef>
                          <a:spcPts val="500"/>
                        </a:spcBef>
                        <a:spcAft>
                          <a:spcPts val="0"/>
                        </a:spcAft>
                      </a:pPr>
                      <a:r>
                        <a:rPr lang="en-US" sz="1000">
                          <a:effectLst/>
                        </a:rPr>
                        <a:t>Optional</a:t>
                      </a:r>
                      <a:endParaRPr lang="en-US" sz="1000">
                        <a:effectLst/>
                        <a:latin typeface="Calibri" panose="020F0502020204030204" pitchFamily="34" charset="0"/>
                        <a:ea typeface="PMingLiU" panose="02020500000000000000" pitchFamily="18" charset="-120"/>
                        <a:cs typeface="Arial" panose="020B0604020202020204" pitchFamily="34" charset="0"/>
                      </a:endParaRPr>
                    </a:p>
                  </a:txBody>
                  <a:tcPr marT="91440" marB="91440">
                    <a:lnL w="6350" cap="flat" cmpd="sng" algn="ctr">
                      <a:solidFill>
                        <a:schemeClr val="tx2"/>
                      </a:solidFill>
                      <a:prstDash val="solid"/>
                      <a:round/>
                      <a:headEnd type="none" w="med" len="med"/>
                      <a:tailEnd type="none" w="med" len="med"/>
                    </a:lnL>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tc>
                  <a:txBody>
                    <a:bodyPr/>
                    <a:lstStyle/>
                    <a:p>
                      <a:pPr marL="0" marR="0">
                        <a:lnSpc>
                          <a:spcPct val="115000"/>
                        </a:lnSpc>
                        <a:spcBef>
                          <a:spcPts val="500"/>
                        </a:spcBef>
                        <a:spcAft>
                          <a:spcPts val="0"/>
                        </a:spcAft>
                      </a:pPr>
                      <a:r>
                        <a:rPr lang="en-US" sz="1000" dirty="0">
                          <a:effectLst/>
                        </a:rPr>
                        <a:t>When specified, the cmdlet will only collect logs for the specified role names.</a:t>
                      </a:r>
                    </a:p>
                    <a:p>
                      <a:pPr marL="0" marR="0">
                        <a:lnSpc>
                          <a:spcPct val="115000"/>
                        </a:lnSpc>
                        <a:spcBef>
                          <a:spcPts val="500"/>
                        </a:spcBef>
                        <a:spcAft>
                          <a:spcPts val="0"/>
                        </a:spcAft>
                      </a:pPr>
                      <a:r>
                        <a:rPr lang="en-US" sz="1000" dirty="0">
                          <a:effectLst/>
                        </a:rPr>
                        <a:t> </a:t>
                      </a:r>
                    </a:p>
                    <a:p>
                      <a:pPr marL="0" marR="0">
                        <a:lnSpc>
                          <a:spcPct val="115000"/>
                        </a:lnSpc>
                        <a:spcBef>
                          <a:spcPts val="500"/>
                        </a:spcBef>
                        <a:spcAft>
                          <a:spcPts val="0"/>
                        </a:spcAft>
                      </a:pPr>
                      <a:r>
                        <a:rPr lang="en-US" sz="1000" dirty="0">
                          <a:effectLst/>
                        </a:rPr>
                        <a:t>The input can be a string[], where multiple role names can be provided. A sample list of roles include the following: NC, SLB, Gateway, ACS, WSUS, SQL, ADFS, WAS, CRP, FRP, HRP, SRP, NRP.</a:t>
                      </a:r>
                      <a:endParaRPr lang="en-US" sz="1000" dirty="0">
                        <a:effectLst/>
                        <a:latin typeface="Calibri" panose="020F0502020204030204" pitchFamily="34" charset="0"/>
                        <a:ea typeface="PMingLiU" panose="02020500000000000000" pitchFamily="18" charset="-120"/>
                        <a:cs typeface="Arial" panose="020B0604020202020204" pitchFamily="34" charset="0"/>
                      </a:endParaRPr>
                    </a:p>
                  </a:txBody>
                  <a:tcPr marT="91440" marB="91440">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02891746"/>
                  </a:ext>
                </a:extLst>
              </a:tr>
            </a:tbl>
          </a:graphicData>
        </a:graphic>
      </p:graphicFrame>
      <p:sp>
        <p:nvSpPr>
          <p:cNvPr id="7" name="Title 6"/>
          <p:cNvSpPr>
            <a:spLocks noGrp="1"/>
          </p:cNvSpPr>
          <p:nvPr>
            <p:ph type="title"/>
          </p:nvPr>
        </p:nvSpPr>
        <p:spPr/>
        <p:txBody>
          <a:bodyPr/>
          <a:lstStyle/>
          <a:p>
            <a:r>
              <a:rPr lang="en-US" dirty="0">
                <a:solidFill>
                  <a:srgbClr val="505050"/>
                </a:solidFill>
              </a:rPr>
              <a:t>Collect deployment logs</a:t>
            </a:r>
          </a:p>
        </p:txBody>
      </p:sp>
    </p:spTree>
    <p:extLst>
      <p:ext uri="{BB962C8B-B14F-4D97-AF65-F5344CB8AC3E}">
        <p14:creationId xmlns:p14="http://schemas.microsoft.com/office/powerpoint/2010/main" val="2584262527"/>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67792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4826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p:cNvSpPr txBox="1">
            <a:spLocks/>
          </p:cNvSpPr>
          <p:nvPr/>
        </p:nvSpPr>
        <p:spPr>
          <a:xfrm>
            <a:off x="274639" y="2869260"/>
            <a:ext cx="10056812" cy="932563"/>
          </a:xfrm>
          <a:prstGeom prst="rect">
            <a:avLst/>
          </a:prstGeom>
          <a:noFill/>
        </p:spPr>
        <p:txBody>
          <a:bodyPr vert="horz" wrap="square" lIns="146304" tIns="91440" rIns="146304" bIns="91440" rtlCol="0" anchor="t" anchorCtr="0">
            <a:spAutoFit/>
          </a:bodyPr>
          <a:lstStyle>
            <a:lvl1pPr algn="l" defTabSz="932742" rtl="0" eaLnBrk="1" latinLnBrk="0" hangingPunct="1">
              <a:lnSpc>
                <a:spcPct val="90000"/>
              </a:lnSpc>
              <a:spcBef>
                <a:spcPct val="0"/>
              </a:spcBef>
              <a:buNone/>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5400" b="0" i="0" u="none" strike="noStrike" kern="1200" cap="none" spc="-100" normalizeH="0" baseline="0" noProof="0" dirty="0">
                <a:ln w="3175">
                  <a:noFill/>
                </a:ln>
                <a:solidFill>
                  <a:srgbClr val="FFFFFF"/>
                </a:solidFill>
                <a:effectLst/>
                <a:uLnTx/>
                <a:uFillTx/>
                <a:latin typeface="Segoe UI Light"/>
                <a:ea typeface="+mn-ea"/>
                <a:cs typeface="Segoe UI" pitchFamily="34" charset="0"/>
              </a:rPr>
              <a:t>Appendix</a:t>
            </a:r>
          </a:p>
        </p:txBody>
      </p:sp>
    </p:spTree>
    <p:extLst>
      <p:ext uri="{BB962C8B-B14F-4D97-AF65-F5344CB8AC3E}">
        <p14:creationId xmlns:p14="http://schemas.microsoft.com/office/powerpoint/2010/main" val="363528440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21078A-D0D6-4A43-82F0-A4469CB4000B}"/>
              </a:ext>
            </a:extLst>
          </p:cNvPr>
          <p:cNvSpPr>
            <a:spLocks noGrp="1"/>
          </p:cNvSpPr>
          <p:nvPr>
            <p:ph type="title"/>
          </p:nvPr>
        </p:nvSpPr>
        <p:spPr/>
        <p:txBody>
          <a:bodyPr/>
          <a:lstStyle/>
          <a:p>
            <a:r>
              <a:rPr lang="en-US" dirty="0"/>
              <a:t>Understanding the OEM deployment process</a:t>
            </a:r>
          </a:p>
        </p:txBody>
      </p:sp>
      <p:sp>
        <p:nvSpPr>
          <p:cNvPr id="6" name="Text Placeholder 5">
            <a:extLst>
              <a:ext uri="{FF2B5EF4-FFF2-40B4-BE49-F238E27FC236}">
                <a16:creationId xmlns:a16="http://schemas.microsoft.com/office/drawing/2014/main" id="{5F8CD7F9-4C71-4515-8302-DBEDB1B89064}"/>
              </a:ext>
            </a:extLst>
          </p:cNvPr>
          <p:cNvSpPr>
            <a:spLocks noGrp="1"/>
          </p:cNvSpPr>
          <p:nvPr>
            <p:ph type="body" sz="quarter" idx="10"/>
          </p:nvPr>
        </p:nvSpPr>
        <p:spPr>
          <a:xfrm>
            <a:off x="275546" y="1211287"/>
            <a:ext cx="11887100" cy="3690395"/>
          </a:xfrm>
        </p:spPr>
        <p:txBody>
          <a:bodyPr/>
          <a:lstStyle/>
          <a:p>
            <a:r>
              <a:rPr lang="en-US" dirty="0"/>
              <a:t>Azure Stack Hub is provided as an integrated system</a:t>
            </a:r>
          </a:p>
          <a:p>
            <a:r>
              <a:rPr lang="en-US" dirty="0"/>
              <a:t>OEM partners are responsible for the following deployment activities:</a:t>
            </a:r>
          </a:p>
          <a:p>
            <a:pPr lvl="1"/>
            <a:r>
              <a:rPr lang="en-US" dirty="0"/>
              <a:t>Hardware Deployment</a:t>
            </a:r>
          </a:p>
          <a:p>
            <a:pPr lvl="1"/>
            <a:r>
              <a:rPr lang="en-US" dirty="0"/>
              <a:t>OEM and Microsoft Support Onboarding</a:t>
            </a:r>
          </a:p>
          <a:p>
            <a:pPr lvl="1"/>
            <a:r>
              <a:rPr lang="en-US" dirty="0"/>
              <a:t>Azure Stack Hub Platform Deployment </a:t>
            </a:r>
          </a:p>
          <a:p>
            <a:pPr lvl="1"/>
            <a:r>
              <a:rPr lang="en-US" dirty="0"/>
              <a:t>Basic integration services (such as networking)</a:t>
            </a:r>
          </a:p>
        </p:txBody>
      </p:sp>
    </p:spTree>
    <p:extLst>
      <p:ext uri="{BB962C8B-B14F-4D97-AF65-F5344CB8AC3E}">
        <p14:creationId xmlns:p14="http://schemas.microsoft.com/office/powerpoint/2010/main" val="351340617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Solutions Specifics</a:t>
            </a:r>
          </a:p>
        </p:txBody>
      </p:sp>
      <p:sp>
        <p:nvSpPr>
          <p:cNvPr id="4" name="Text Placeholder 3"/>
          <p:cNvSpPr>
            <a:spLocks noGrp="1"/>
          </p:cNvSpPr>
          <p:nvPr>
            <p:ph type="body" sz="quarter" idx="10"/>
          </p:nvPr>
        </p:nvSpPr>
        <p:spPr>
          <a:xfrm>
            <a:off x="275546" y="1211612"/>
            <a:ext cx="11887100" cy="5834161"/>
          </a:xfrm>
        </p:spPr>
        <p:txBody>
          <a:bodyPr/>
          <a:lstStyle/>
          <a:p>
            <a:r>
              <a:rPr lang="en-US" dirty="0"/>
              <a:t>Rack Dimensions and </a:t>
            </a:r>
            <a:br>
              <a:rPr lang="en-US" dirty="0"/>
            </a:br>
            <a:r>
              <a:rPr lang="en-US" dirty="0"/>
              <a:t>Weight</a:t>
            </a:r>
          </a:p>
          <a:p>
            <a:r>
              <a:rPr lang="en-US" dirty="0"/>
              <a:t>Re-Racking</a:t>
            </a:r>
          </a:p>
          <a:p>
            <a:r>
              <a:rPr lang="en-US" dirty="0"/>
              <a:t>PDU Models US or EU </a:t>
            </a:r>
          </a:p>
          <a:p>
            <a:r>
              <a:rPr lang="en-US" dirty="0"/>
              <a:t>Power Requirements, UPS</a:t>
            </a:r>
          </a:p>
          <a:p>
            <a:r>
              <a:rPr lang="en-US" dirty="0"/>
              <a:t>Power Cables 2 Phase, </a:t>
            </a:r>
            <a:br>
              <a:rPr lang="en-US" dirty="0"/>
            </a:br>
            <a:r>
              <a:rPr lang="en-US" dirty="0"/>
              <a:t>3 Phase</a:t>
            </a:r>
          </a:p>
          <a:p>
            <a:r>
              <a:rPr lang="en-US" dirty="0"/>
              <a:t>Cooling Requirements</a:t>
            </a:r>
          </a:p>
          <a:p>
            <a:pPr marL="0" indent="0">
              <a:buNone/>
            </a:pPr>
            <a:br>
              <a:rPr lang="en-US" b="1" dirty="0"/>
            </a:br>
            <a:r>
              <a:rPr lang="en-US" b="1" dirty="0"/>
              <a:t>Contact our hardware partners for details</a:t>
            </a:r>
          </a:p>
        </p:txBody>
      </p:sp>
      <p:pic>
        <p:nvPicPr>
          <p:cNvPr id="5" name="Picture 4">
            <a:extLst>
              <a:ext uri="{FF2B5EF4-FFF2-40B4-BE49-F238E27FC236}">
                <a16:creationId xmlns:a16="http://schemas.microsoft.com/office/drawing/2014/main" id="{DD44A03F-FC92-4D1F-9480-BE3B61C740B5}"/>
              </a:ext>
            </a:extLst>
          </p:cNvPr>
          <p:cNvPicPr>
            <a:picLocks noChangeAspect="1"/>
          </p:cNvPicPr>
          <p:nvPr/>
        </p:nvPicPr>
        <p:blipFill>
          <a:blip r:embed="rId3"/>
          <a:stretch>
            <a:fillRect/>
          </a:stretch>
        </p:blipFill>
        <p:spPr>
          <a:xfrm>
            <a:off x="6060910" y="1375144"/>
            <a:ext cx="6375565" cy="4244235"/>
          </a:xfrm>
          <a:prstGeom prst="rect">
            <a:avLst/>
          </a:prstGeom>
        </p:spPr>
      </p:pic>
    </p:spTree>
    <p:extLst>
      <p:ext uri="{BB962C8B-B14F-4D97-AF65-F5344CB8AC3E}">
        <p14:creationId xmlns:p14="http://schemas.microsoft.com/office/powerpoint/2010/main" val="2688404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F6619FE-1FE8-4099-93F5-B475235EBCE8}"/>
              </a:ext>
            </a:extLst>
          </p:cNvPr>
          <p:cNvSpPr>
            <a:spLocks noGrp="1"/>
          </p:cNvSpPr>
          <p:nvPr>
            <p:ph type="body" sz="quarter" idx="10"/>
          </p:nvPr>
        </p:nvSpPr>
        <p:spPr>
          <a:xfrm>
            <a:off x="189756" y="2228494"/>
            <a:ext cx="4431198" cy="4272132"/>
          </a:xfrm>
        </p:spPr>
        <p:txBody>
          <a:bodyPr/>
          <a:lstStyle/>
          <a:p>
            <a:r>
              <a:rPr lang="de-DE" sz="2856" dirty="0"/>
              <a:t>Azure connection</a:t>
            </a:r>
          </a:p>
          <a:p>
            <a:r>
              <a:rPr lang="de-DE" sz="2856" dirty="0"/>
              <a:t>Identity store</a:t>
            </a:r>
          </a:p>
          <a:p>
            <a:r>
              <a:rPr lang="de-DE" sz="2856" dirty="0"/>
              <a:t>Billing model</a:t>
            </a:r>
          </a:p>
          <a:p>
            <a:r>
              <a:rPr lang="de-DE" sz="2856" dirty="0"/>
              <a:t>Customer </a:t>
            </a:r>
            <a:br>
              <a:rPr lang="de-DE" sz="2856" dirty="0"/>
            </a:br>
            <a:r>
              <a:rPr lang="de-DE" sz="2856" dirty="0"/>
              <a:t>information</a:t>
            </a:r>
          </a:p>
          <a:p>
            <a:r>
              <a:rPr lang="de-DE" sz="2856" dirty="0"/>
              <a:t>Environment </a:t>
            </a:r>
            <a:br>
              <a:rPr lang="de-DE" sz="2856" dirty="0"/>
            </a:br>
            <a:r>
              <a:rPr lang="de-DE" sz="2856" dirty="0"/>
              <a:t>information</a:t>
            </a:r>
          </a:p>
          <a:p>
            <a:r>
              <a:rPr lang="de-DE" sz="2856" dirty="0"/>
              <a:t>Network settings</a:t>
            </a:r>
          </a:p>
          <a:p>
            <a:pPr marL="0" indent="0">
              <a:buNone/>
            </a:pPr>
            <a:endParaRPr lang="de-DE" sz="2856" dirty="0"/>
          </a:p>
        </p:txBody>
      </p:sp>
      <p:sp>
        <p:nvSpPr>
          <p:cNvPr id="3" name="Title 2">
            <a:extLst>
              <a:ext uri="{FF2B5EF4-FFF2-40B4-BE49-F238E27FC236}">
                <a16:creationId xmlns:a16="http://schemas.microsoft.com/office/drawing/2014/main" id="{57318B8E-7ADD-4B61-B457-FD7553F76607}"/>
              </a:ext>
            </a:extLst>
          </p:cNvPr>
          <p:cNvSpPr>
            <a:spLocks noGrp="1"/>
          </p:cNvSpPr>
          <p:nvPr>
            <p:ph type="title"/>
          </p:nvPr>
        </p:nvSpPr>
        <p:spPr/>
        <p:txBody>
          <a:bodyPr/>
          <a:lstStyle/>
          <a:p>
            <a:r>
              <a:rPr lang="de-DE" sz="4896" dirty="0"/>
              <a:t>Azure Stack Hub deployment information gathering</a:t>
            </a:r>
          </a:p>
        </p:txBody>
      </p:sp>
      <p:pic>
        <p:nvPicPr>
          <p:cNvPr id="6" name="Picture 5">
            <a:extLst>
              <a:ext uri="{FF2B5EF4-FFF2-40B4-BE49-F238E27FC236}">
                <a16:creationId xmlns:a16="http://schemas.microsoft.com/office/drawing/2014/main" id="{8C7F97F9-6CCE-4CBC-8832-6F94744C7E1C}"/>
              </a:ext>
            </a:extLst>
          </p:cNvPr>
          <p:cNvPicPr>
            <a:picLocks noChangeAspect="1"/>
          </p:cNvPicPr>
          <p:nvPr/>
        </p:nvPicPr>
        <p:blipFill>
          <a:blip r:embed="rId3"/>
          <a:stretch>
            <a:fillRect/>
          </a:stretch>
        </p:blipFill>
        <p:spPr>
          <a:xfrm>
            <a:off x="3711123" y="1212850"/>
            <a:ext cx="7577776" cy="4793876"/>
          </a:xfrm>
          <a:prstGeom prst="rect">
            <a:avLst/>
          </a:prstGeom>
        </p:spPr>
      </p:pic>
      <p:pic>
        <p:nvPicPr>
          <p:cNvPr id="7" name="Picture 6">
            <a:extLst>
              <a:ext uri="{FF2B5EF4-FFF2-40B4-BE49-F238E27FC236}">
                <a16:creationId xmlns:a16="http://schemas.microsoft.com/office/drawing/2014/main" id="{D8D1F9D6-DDE6-4F65-999D-0342067322F7}"/>
              </a:ext>
            </a:extLst>
          </p:cNvPr>
          <p:cNvPicPr>
            <a:picLocks noChangeAspect="1"/>
          </p:cNvPicPr>
          <p:nvPr/>
        </p:nvPicPr>
        <p:blipFill>
          <a:blip r:embed="rId4"/>
          <a:stretch>
            <a:fillRect/>
          </a:stretch>
        </p:blipFill>
        <p:spPr>
          <a:xfrm>
            <a:off x="4454476" y="1948287"/>
            <a:ext cx="7896696" cy="5046238"/>
          </a:xfrm>
          <a:prstGeom prst="rect">
            <a:avLst/>
          </a:prstGeom>
        </p:spPr>
      </p:pic>
    </p:spTree>
    <p:extLst>
      <p:ext uri="{BB962C8B-B14F-4D97-AF65-F5344CB8AC3E}">
        <p14:creationId xmlns:p14="http://schemas.microsoft.com/office/powerpoint/2010/main" val="31573544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DEAF11-A5B2-45ED-9A01-CA4FD53F5FAF}"/>
              </a:ext>
            </a:extLst>
          </p:cNvPr>
          <p:cNvSpPr>
            <a:spLocks noGrp="1"/>
          </p:cNvSpPr>
          <p:nvPr>
            <p:ph type="body" sz="quarter" idx="10"/>
          </p:nvPr>
        </p:nvSpPr>
        <p:spPr>
          <a:xfrm>
            <a:off x="275481" y="1212850"/>
            <a:ext cx="11885514" cy="3907545"/>
          </a:xfrm>
        </p:spPr>
        <p:txBody>
          <a:bodyPr/>
          <a:lstStyle/>
          <a:p>
            <a:pPr marL="0" indent="0">
              <a:buNone/>
            </a:pPr>
            <a:r>
              <a:rPr lang="de-DE" sz="2856" dirty="0">
                <a:solidFill>
                  <a:srgbClr val="0078D7"/>
                </a:solidFill>
              </a:rPr>
              <a:t>Environment information</a:t>
            </a:r>
          </a:p>
          <a:p>
            <a:pPr marL="233149" lvl="1" indent="-233149"/>
            <a:r>
              <a:rPr lang="de-DE" dirty="0">
                <a:latin typeface="+mj-lt"/>
              </a:rPr>
              <a:t>DNS forwarder</a:t>
            </a:r>
          </a:p>
          <a:p>
            <a:pPr marL="233149" lvl="1" indent="-233149"/>
            <a:r>
              <a:rPr lang="de-DE" dirty="0">
                <a:latin typeface="+mj-lt"/>
              </a:rPr>
              <a:t>Time synchronization</a:t>
            </a:r>
          </a:p>
          <a:p>
            <a:pPr lvl="1"/>
            <a:endParaRPr lang="de-DE" dirty="0">
              <a:latin typeface="+mj-lt"/>
            </a:endParaRPr>
          </a:p>
          <a:p>
            <a:pPr marL="0" indent="0">
              <a:buNone/>
            </a:pPr>
            <a:r>
              <a:rPr lang="de-DE" sz="2856" dirty="0">
                <a:solidFill>
                  <a:srgbClr val="0078D7"/>
                </a:solidFill>
              </a:rPr>
              <a:t>Customer information</a:t>
            </a:r>
          </a:p>
          <a:p>
            <a:pPr marL="233149" lvl="1" indent="-233149"/>
            <a:r>
              <a:rPr lang="de-DE" dirty="0">
                <a:latin typeface="+mj-lt"/>
              </a:rPr>
              <a:t>Company name</a:t>
            </a:r>
          </a:p>
          <a:p>
            <a:pPr marL="233149" lvl="1" indent="-233149"/>
            <a:r>
              <a:rPr lang="de-DE" dirty="0">
                <a:latin typeface="+mj-lt"/>
              </a:rPr>
              <a:t>Region name</a:t>
            </a:r>
          </a:p>
          <a:p>
            <a:pPr marL="233149" lvl="1" indent="-233149"/>
            <a:r>
              <a:rPr lang="de-DE" dirty="0">
                <a:latin typeface="+mj-lt"/>
              </a:rPr>
              <a:t>External domain name</a:t>
            </a:r>
          </a:p>
          <a:p>
            <a:pPr marL="233149" lvl="1" indent="-233149"/>
            <a:r>
              <a:rPr lang="de-DE" dirty="0">
                <a:latin typeface="+mj-lt"/>
              </a:rPr>
              <a:t>Etc.</a:t>
            </a:r>
          </a:p>
        </p:txBody>
      </p:sp>
      <p:sp>
        <p:nvSpPr>
          <p:cNvPr id="3" name="Title 2">
            <a:extLst>
              <a:ext uri="{FF2B5EF4-FFF2-40B4-BE49-F238E27FC236}">
                <a16:creationId xmlns:a16="http://schemas.microsoft.com/office/drawing/2014/main" id="{E06C5A88-C423-45E3-AF4E-30EEAACF0597}"/>
              </a:ext>
            </a:extLst>
          </p:cNvPr>
          <p:cNvSpPr>
            <a:spLocks noGrp="1"/>
          </p:cNvSpPr>
          <p:nvPr>
            <p:ph type="title"/>
          </p:nvPr>
        </p:nvSpPr>
        <p:spPr/>
        <p:txBody>
          <a:bodyPr/>
          <a:lstStyle/>
          <a:p>
            <a:r>
              <a:rPr lang="de-DE" sz="4896" dirty="0"/>
              <a:t>Azure Stack Hub deployment information</a:t>
            </a:r>
          </a:p>
        </p:txBody>
      </p:sp>
      <p:pic>
        <p:nvPicPr>
          <p:cNvPr id="4" name="Picture 3">
            <a:extLst>
              <a:ext uri="{FF2B5EF4-FFF2-40B4-BE49-F238E27FC236}">
                <a16:creationId xmlns:a16="http://schemas.microsoft.com/office/drawing/2014/main" id="{0F662D5A-FE86-4518-AC67-F6112E4DE684}"/>
              </a:ext>
            </a:extLst>
          </p:cNvPr>
          <p:cNvPicPr>
            <a:picLocks noChangeAspect="1"/>
          </p:cNvPicPr>
          <p:nvPr/>
        </p:nvPicPr>
        <p:blipFill>
          <a:blip r:embed="rId3"/>
          <a:stretch>
            <a:fillRect/>
          </a:stretch>
        </p:blipFill>
        <p:spPr>
          <a:xfrm>
            <a:off x="4696960" y="2041525"/>
            <a:ext cx="7577776" cy="4793876"/>
          </a:xfrm>
          <a:prstGeom prst="rect">
            <a:avLst/>
          </a:prstGeom>
        </p:spPr>
      </p:pic>
    </p:spTree>
    <p:extLst>
      <p:ext uri="{BB962C8B-B14F-4D97-AF65-F5344CB8AC3E}">
        <p14:creationId xmlns:p14="http://schemas.microsoft.com/office/powerpoint/2010/main" val="237694664"/>
      </p:ext>
    </p:extLst>
  </p:cSld>
  <p:clrMapOvr>
    <a:masterClrMapping/>
  </p:clrMapOvr>
  <p:transition>
    <p:fade/>
  </p:transition>
</p:sld>
</file>

<file path=ppt/theme/theme1.xml><?xml version="1.0" encoding="utf-8"?>
<a:theme xmlns:a="http://schemas.openxmlformats.org/drawingml/2006/main" name="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7868751D-28D7-49DA-9A1E-005CDB50450F}"/>
    </a:ext>
  </a:extLst>
</a:theme>
</file>

<file path=ppt/theme/theme2.xml><?xml version="1.0" encoding="utf-8"?>
<a:theme xmlns:a="http://schemas.openxmlformats.org/drawingml/2006/main" name="DARK GRAY TEMPLATE">
  <a:themeElements>
    <a:clrScheme name="BT - Blue - dark background">
      <a:dk1>
        <a:srgbClr val="353535"/>
      </a:dk1>
      <a:lt1>
        <a:srgbClr val="FFFFFF"/>
      </a:lt1>
      <a:dk2>
        <a:srgbClr val="0078D7"/>
      </a:dk2>
      <a:lt2>
        <a:srgbClr val="CDF4FF"/>
      </a:lt2>
      <a:accent1>
        <a:srgbClr val="0078D7"/>
      </a:accent1>
      <a:accent2>
        <a:srgbClr val="D2D2D2"/>
      </a:accent2>
      <a:accent3>
        <a:srgbClr val="00BCF2"/>
      </a:accent3>
      <a:accent4>
        <a:srgbClr val="B4009E"/>
      </a:accent4>
      <a:accent5>
        <a:srgbClr val="FFB900"/>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1EE7FF6B-7C85-492F-933D-8CFD82A3F953}"/>
    </a:ext>
  </a:extLst>
</a:theme>
</file>

<file path=ppt/theme/theme3.xml><?xml version="1.0" encoding="utf-8"?>
<a:theme xmlns:a="http://schemas.openxmlformats.org/drawingml/2006/main" name="1_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7868751D-28D7-49DA-9A1E-005CDB50450F}"/>
    </a:ext>
  </a:extLst>
</a:theme>
</file>

<file path=ppt/theme/theme4.xml><?xml version="1.0" encoding="utf-8"?>
<a:theme xmlns:a="http://schemas.openxmlformats.org/drawingml/2006/main" name="2_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7868751D-28D7-49DA-9A1E-005CDB50450F}"/>
    </a:ext>
  </a:extLst>
</a:theme>
</file>

<file path=ppt/theme/theme5.xml><?xml version="1.0" encoding="utf-8"?>
<a:theme xmlns:a="http://schemas.openxmlformats.org/drawingml/2006/main" name="3_WHITE TEMPLATE">
  <a:themeElements>
    <a:clrScheme name="MSVID White Brand template_10-14">
      <a:dk1>
        <a:srgbClr val="505050"/>
      </a:dk1>
      <a:lt1>
        <a:srgbClr val="FFFFFF"/>
      </a:lt1>
      <a:dk2>
        <a:srgbClr val="0078D7"/>
      </a:dk2>
      <a:lt2>
        <a:srgbClr val="00BCF2"/>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BLUE_1" id="{6336B21B-286E-4D89-961F-9E4332992FFF}" vid="{060FCA3C-862E-4124-82BE-CA82DB020838}"/>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16-9_Business_BLUE_2017_13</Template>
  <TotalTime>0</TotalTime>
  <Words>4241</Words>
  <Application>Microsoft Office PowerPoint</Application>
  <PresentationFormat>Custom</PresentationFormat>
  <Paragraphs>620</Paragraphs>
  <Slides>56</Slides>
  <Notes>50</Notes>
  <HiddenSlides>4</HiddenSlides>
  <MMClips>0</MMClips>
  <ScaleCrop>false</ScaleCrop>
  <HeadingPairs>
    <vt:vector size="6" baseType="variant">
      <vt:variant>
        <vt:lpstr>Fonts Used</vt:lpstr>
      </vt:variant>
      <vt:variant>
        <vt:i4>9</vt:i4>
      </vt:variant>
      <vt:variant>
        <vt:lpstr>Theme</vt:lpstr>
      </vt:variant>
      <vt:variant>
        <vt:i4>5</vt:i4>
      </vt:variant>
      <vt:variant>
        <vt:lpstr>Slide Titles</vt:lpstr>
      </vt:variant>
      <vt:variant>
        <vt:i4>56</vt:i4>
      </vt:variant>
    </vt:vector>
  </HeadingPairs>
  <TitlesOfParts>
    <vt:vector size="70" baseType="lpstr">
      <vt:lpstr>Arial</vt:lpstr>
      <vt:lpstr>Calibri</vt:lpstr>
      <vt:lpstr>Consolas</vt:lpstr>
      <vt:lpstr>Segoe UI</vt:lpstr>
      <vt:lpstr>Segoe UI Light</vt:lpstr>
      <vt:lpstr>Segoe UI Semibold</vt:lpstr>
      <vt:lpstr>Segoe UI Semilight</vt:lpstr>
      <vt:lpstr>segoe-ui_light</vt:lpstr>
      <vt:lpstr>Wingdings</vt:lpstr>
      <vt:lpstr>WHITE TEMPLATE</vt:lpstr>
      <vt:lpstr>DARK GRAY TEMPLATE</vt:lpstr>
      <vt:lpstr>1_WHITE TEMPLATE</vt:lpstr>
      <vt:lpstr>2_WHITE TEMPLATE</vt:lpstr>
      <vt:lpstr>3_WHITE TEMPLATE</vt:lpstr>
      <vt:lpstr>Deploying Microsoft Azure Stack Hub</vt:lpstr>
      <vt:lpstr>Agenda</vt:lpstr>
      <vt:lpstr>Why is this important?</vt:lpstr>
      <vt:lpstr>Azure Stack Hub Deployment Information Gathering</vt:lpstr>
      <vt:lpstr>PowerPoint Presentation</vt:lpstr>
      <vt:lpstr>Understanding the OEM deployment process</vt:lpstr>
      <vt:lpstr>Solutions Specifics</vt:lpstr>
      <vt:lpstr>Azure Stack Hub deployment information gathering</vt:lpstr>
      <vt:lpstr>Azure Stack Hub deployment information</vt:lpstr>
      <vt:lpstr>Azure Stack Hub Deployment Process</vt:lpstr>
      <vt:lpstr>PowerPoint Presentation</vt:lpstr>
      <vt:lpstr>PowerPoint Presentation</vt:lpstr>
      <vt:lpstr>PowerPoint Presentation</vt:lpstr>
      <vt:lpstr>PowerPoint Presentation</vt:lpstr>
      <vt:lpstr>Azure Stack Hub Installation Process</vt:lpstr>
      <vt:lpstr>Onsite Deployment</vt:lpstr>
      <vt:lpstr>Install Azure Stack Hub – the beginning</vt:lpstr>
      <vt:lpstr>Install Azure Stack Hub – It‘s a PowerShell script</vt:lpstr>
      <vt:lpstr>Install Azure Stack Hub (with ADFS)</vt:lpstr>
      <vt:lpstr>Install Azure Stack Hub - Parameters</vt:lpstr>
      <vt:lpstr>Install Azure Stack Hub – Nodes and names</vt:lpstr>
      <vt:lpstr>Install Azure Stack Hub - Restarting</vt:lpstr>
      <vt:lpstr>Post Deployment Tasks</vt:lpstr>
      <vt:lpstr>Post-deployment tasks</vt:lpstr>
      <vt:lpstr>Azure Stack Hub PowerShell</vt:lpstr>
      <vt:lpstr>Registration with Azure</vt:lpstr>
      <vt:lpstr>Obtain registration prerequsites</vt:lpstr>
      <vt:lpstr>Register Azure Stack Hub and obtain activation key</vt:lpstr>
      <vt:lpstr>Activate Azure Stack Hub</vt:lpstr>
      <vt:lpstr>Renewing and changing registration</vt:lpstr>
      <vt:lpstr>App Service and SQL/mySQL Resource Providers</vt:lpstr>
      <vt:lpstr>Post-deployment tasks</vt:lpstr>
      <vt:lpstr>Integration with monitoring solutions</vt:lpstr>
      <vt:lpstr>ITSM integration</vt:lpstr>
      <vt:lpstr>Integration with monitoring solutions</vt:lpstr>
      <vt:lpstr>Foundational patterns for Azure Stack Hub</vt:lpstr>
      <vt:lpstr>PowerPoint Presentation</vt:lpstr>
      <vt:lpstr>Hybrid cloud patterns and guides</vt:lpstr>
      <vt:lpstr>Drill down:  AI at the Edge - A machine  learning solution</vt:lpstr>
      <vt:lpstr>PowerPoint Presentation</vt:lpstr>
      <vt:lpstr>PowerPoint Presentation</vt:lpstr>
      <vt:lpstr>PowerPoint Presentation</vt:lpstr>
      <vt:lpstr>PowerPoint Presentation</vt:lpstr>
      <vt:lpstr>PowerPoint Presentation</vt:lpstr>
      <vt:lpstr>Critical Decisions</vt:lpstr>
      <vt:lpstr>Decisions you may regret later…</vt:lpstr>
      <vt:lpstr>Changes that would force redeployment</vt:lpstr>
      <vt:lpstr>Changes that would be possible but painful</vt:lpstr>
      <vt:lpstr>Tools and Tips</vt:lpstr>
      <vt:lpstr>Administrator tooling</vt:lpstr>
      <vt:lpstr>Template validator tool</vt:lpstr>
      <vt:lpstr>Azure Stack Hub policy tool</vt:lpstr>
      <vt:lpstr>Collect deployment logs</vt:lpstr>
      <vt:lpstr>Questions?</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2019-12-20T20:55:25Z</dcterms:created>
  <dcterms:modified xsi:type="dcterms:W3CDTF">2020-03-05T18:43:17Z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mabrigg@microsoft.com</vt:lpwstr>
  </property>
  <property fmtid="{D5CDD505-2E9C-101B-9397-08002B2CF9AE}" pid="5" name="MSIP_Label_f42aa342-8706-4288-bd11-ebb85995028c_SetDate">
    <vt:lpwstr>2019-12-20T20:56:11.1114143Z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1b111d2d-c0ea-4ef3-ba5e-a846271c90d7</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